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1305" r:id="rId2"/>
    <p:sldId id="888" r:id="rId3"/>
    <p:sldId id="1395" r:id="rId4"/>
    <p:sldId id="889" r:id="rId5"/>
    <p:sldId id="800" r:id="rId6"/>
    <p:sldId id="801" r:id="rId7"/>
    <p:sldId id="803" r:id="rId8"/>
    <p:sldId id="1405" r:id="rId9"/>
    <p:sldId id="804" r:id="rId10"/>
    <p:sldId id="1306" r:id="rId11"/>
    <p:sldId id="1396" r:id="rId12"/>
    <p:sldId id="1307" r:id="rId13"/>
    <p:sldId id="1404" r:id="rId14"/>
    <p:sldId id="1383" r:id="rId15"/>
    <p:sldId id="1308" r:id="rId16"/>
    <p:sldId id="1402" r:id="rId17"/>
    <p:sldId id="1309" r:id="rId18"/>
    <p:sldId id="1403" r:id="rId19"/>
    <p:sldId id="1310" r:id="rId20"/>
    <p:sldId id="1401" r:id="rId21"/>
    <p:sldId id="1311" r:id="rId22"/>
    <p:sldId id="1399" r:id="rId23"/>
    <p:sldId id="1313" r:id="rId24"/>
    <p:sldId id="1400" r:id="rId25"/>
    <p:sldId id="1357" r:id="rId26"/>
    <p:sldId id="1358" r:id="rId27"/>
    <p:sldId id="1359" r:id="rId28"/>
    <p:sldId id="1360" r:id="rId29"/>
    <p:sldId id="1361" r:id="rId30"/>
    <p:sldId id="1362" r:id="rId31"/>
    <p:sldId id="1363" r:id="rId32"/>
    <p:sldId id="1364" r:id="rId33"/>
    <p:sldId id="1365" r:id="rId34"/>
    <p:sldId id="1366" r:id="rId35"/>
    <p:sldId id="1367" r:id="rId36"/>
    <p:sldId id="1368" r:id="rId37"/>
    <p:sldId id="1369" r:id="rId38"/>
    <p:sldId id="1082" r:id="rId39"/>
    <p:sldId id="1322" r:id="rId40"/>
    <p:sldId id="1323" r:id="rId41"/>
    <p:sldId id="1315" r:id="rId42"/>
    <p:sldId id="1374" r:id="rId43"/>
    <p:sldId id="1375" r:id="rId44"/>
    <p:sldId id="1314" r:id="rId45"/>
    <p:sldId id="1388" r:id="rId46"/>
    <p:sldId id="1389" r:id="rId47"/>
    <p:sldId id="551" r:id="rId48"/>
    <p:sldId id="1390" r:id="rId49"/>
    <p:sldId id="860" r:id="rId50"/>
    <p:sldId id="795" r:id="rId51"/>
    <p:sldId id="1406" r:id="rId52"/>
    <p:sldId id="1407" r:id="rId53"/>
    <p:sldId id="771" r:id="rId54"/>
    <p:sldId id="1413" r:id="rId55"/>
    <p:sldId id="1408" r:id="rId56"/>
    <p:sldId id="1409" r:id="rId57"/>
    <p:sldId id="1410" r:id="rId58"/>
    <p:sldId id="1412" r:id="rId59"/>
    <p:sldId id="976" r:id="rId60"/>
    <p:sldId id="366" r:id="rId61"/>
    <p:sldId id="368" r:id="rId62"/>
    <p:sldId id="1414" r:id="rId63"/>
    <p:sldId id="1415" r:id="rId64"/>
    <p:sldId id="796" r:id="rId65"/>
    <p:sldId id="799" r:id="rId66"/>
    <p:sldId id="809" r:id="rId67"/>
    <p:sldId id="1391" r:id="rId68"/>
    <p:sldId id="810" r:id="rId69"/>
    <p:sldId id="811" r:id="rId70"/>
    <p:sldId id="812" r:id="rId71"/>
    <p:sldId id="813" r:id="rId72"/>
    <p:sldId id="814" r:id="rId73"/>
    <p:sldId id="815" r:id="rId74"/>
    <p:sldId id="816" r:id="rId75"/>
    <p:sldId id="794" r:id="rId76"/>
    <p:sldId id="1392" r:id="rId77"/>
    <p:sldId id="1398" r:id="rId78"/>
    <p:sldId id="774" r:id="rId79"/>
    <p:sldId id="1393" r:id="rId80"/>
    <p:sldId id="1397" r:id="rId81"/>
    <p:sldId id="1372" r:id="rId82"/>
    <p:sldId id="1373" r:id="rId83"/>
    <p:sldId id="1385" r:id="rId84"/>
    <p:sldId id="1386" r:id="rId85"/>
    <p:sldId id="1387" r:id="rId86"/>
    <p:sldId id="1376" r:id="rId87"/>
    <p:sldId id="1377" r:id="rId88"/>
    <p:sldId id="1394" r:id="rId89"/>
    <p:sldId id="573"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4660"/>
  </p:normalViewPr>
  <p:slideViewPr>
    <p:cSldViewPr snapToGrid="0">
      <p:cViewPr varScale="1">
        <p:scale>
          <a:sx n="140" d="100"/>
          <a:sy n="140" d="100"/>
        </p:scale>
        <p:origin x="132"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5.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BDC12-EEE7-4ECA-AFC5-B5E2B01446A9}"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94425-F287-4EA9-99EA-C3260123D2C3}" type="slidenum">
              <a:rPr lang="zh-CN" altLang="en-US" smtClean="0"/>
              <a:t>‹#›</a:t>
            </a:fld>
            <a:endParaRPr lang="zh-CN" altLang="en-US"/>
          </a:p>
        </p:txBody>
      </p:sp>
    </p:spTree>
    <p:extLst>
      <p:ext uri="{BB962C8B-B14F-4D97-AF65-F5344CB8AC3E}">
        <p14:creationId xmlns:p14="http://schemas.microsoft.com/office/powerpoint/2010/main" val="765688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a:t>
            </a:fld>
            <a:endParaRPr lang="zh-CN" altLang="en-US"/>
          </a:p>
        </p:txBody>
      </p:sp>
    </p:spTree>
    <p:extLst>
      <p:ext uri="{BB962C8B-B14F-4D97-AF65-F5344CB8AC3E}">
        <p14:creationId xmlns:p14="http://schemas.microsoft.com/office/powerpoint/2010/main" val="384617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11</a:t>
            </a:fld>
            <a:endParaRPr lang="zh-CN" altLang="en-US"/>
          </a:p>
        </p:txBody>
      </p:sp>
    </p:spTree>
    <p:extLst>
      <p:ext uri="{BB962C8B-B14F-4D97-AF65-F5344CB8AC3E}">
        <p14:creationId xmlns:p14="http://schemas.microsoft.com/office/powerpoint/2010/main" val="232525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12</a:t>
            </a:fld>
            <a:endParaRPr lang="zh-CN" altLang="en-US"/>
          </a:p>
        </p:txBody>
      </p:sp>
    </p:spTree>
    <p:extLst>
      <p:ext uri="{BB962C8B-B14F-4D97-AF65-F5344CB8AC3E}">
        <p14:creationId xmlns:p14="http://schemas.microsoft.com/office/powerpoint/2010/main" val="338763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13</a:t>
            </a:fld>
            <a:endParaRPr lang="zh-CN" altLang="en-US"/>
          </a:p>
        </p:txBody>
      </p:sp>
    </p:spTree>
    <p:extLst>
      <p:ext uri="{BB962C8B-B14F-4D97-AF65-F5344CB8AC3E}">
        <p14:creationId xmlns:p14="http://schemas.microsoft.com/office/powerpoint/2010/main" val="246434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14</a:t>
            </a:fld>
            <a:endParaRPr lang="zh-CN" altLang="en-US"/>
          </a:p>
        </p:txBody>
      </p:sp>
    </p:spTree>
    <p:extLst>
      <p:ext uri="{BB962C8B-B14F-4D97-AF65-F5344CB8AC3E}">
        <p14:creationId xmlns:p14="http://schemas.microsoft.com/office/powerpoint/2010/main" val="25462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15</a:t>
            </a:fld>
            <a:endParaRPr lang="zh-CN" altLang="en-US"/>
          </a:p>
        </p:txBody>
      </p:sp>
    </p:spTree>
    <p:extLst>
      <p:ext uri="{BB962C8B-B14F-4D97-AF65-F5344CB8AC3E}">
        <p14:creationId xmlns:p14="http://schemas.microsoft.com/office/powerpoint/2010/main" val="4263947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16</a:t>
            </a:fld>
            <a:endParaRPr lang="zh-CN" altLang="en-US"/>
          </a:p>
        </p:txBody>
      </p:sp>
    </p:spTree>
    <p:extLst>
      <p:ext uri="{BB962C8B-B14F-4D97-AF65-F5344CB8AC3E}">
        <p14:creationId xmlns:p14="http://schemas.microsoft.com/office/powerpoint/2010/main" val="138791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17</a:t>
            </a:fld>
            <a:endParaRPr lang="zh-CN" altLang="en-US"/>
          </a:p>
        </p:txBody>
      </p:sp>
    </p:spTree>
    <p:extLst>
      <p:ext uri="{BB962C8B-B14F-4D97-AF65-F5344CB8AC3E}">
        <p14:creationId xmlns:p14="http://schemas.microsoft.com/office/powerpoint/2010/main" val="18168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18</a:t>
            </a:fld>
            <a:endParaRPr lang="zh-CN" altLang="en-US"/>
          </a:p>
        </p:txBody>
      </p:sp>
    </p:spTree>
    <p:extLst>
      <p:ext uri="{BB962C8B-B14F-4D97-AF65-F5344CB8AC3E}">
        <p14:creationId xmlns:p14="http://schemas.microsoft.com/office/powerpoint/2010/main" val="150286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19</a:t>
            </a:fld>
            <a:endParaRPr lang="zh-CN" altLang="en-US"/>
          </a:p>
        </p:txBody>
      </p:sp>
    </p:spTree>
    <p:extLst>
      <p:ext uri="{BB962C8B-B14F-4D97-AF65-F5344CB8AC3E}">
        <p14:creationId xmlns:p14="http://schemas.microsoft.com/office/powerpoint/2010/main" val="393661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20</a:t>
            </a:fld>
            <a:endParaRPr lang="zh-CN" altLang="en-US"/>
          </a:p>
        </p:txBody>
      </p:sp>
    </p:spTree>
    <p:extLst>
      <p:ext uri="{BB962C8B-B14F-4D97-AF65-F5344CB8AC3E}">
        <p14:creationId xmlns:p14="http://schemas.microsoft.com/office/powerpoint/2010/main" val="34151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a:t>
            </a:fld>
            <a:endParaRPr lang="zh-CN" altLang="en-US"/>
          </a:p>
        </p:txBody>
      </p:sp>
    </p:spTree>
    <p:extLst>
      <p:ext uri="{BB962C8B-B14F-4D97-AF65-F5344CB8AC3E}">
        <p14:creationId xmlns:p14="http://schemas.microsoft.com/office/powerpoint/2010/main" val="178677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21</a:t>
            </a:fld>
            <a:endParaRPr lang="zh-CN" altLang="en-US"/>
          </a:p>
        </p:txBody>
      </p:sp>
    </p:spTree>
    <p:extLst>
      <p:ext uri="{BB962C8B-B14F-4D97-AF65-F5344CB8AC3E}">
        <p14:creationId xmlns:p14="http://schemas.microsoft.com/office/powerpoint/2010/main" val="293752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22</a:t>
            </a:fld>
            <a:endParaRPr lang="zh-CN" altLang="en-US"/>
          </a:p>
        </p:txBody>
      </p:sp>
    </p:spTree>
    <p:extLst>
      <p:ext uri="{BB962C8B-B14F-4D97-AF65-F5344CB8AC3E}">
        <p14:creationId xmlns:p14="http://schemas.microsoft.com/office/powerpoint/2010/main" val="2576641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23</a:t>
            </a:fld>
            <a:endParaRPr lang="zh-CN" altLang="en-US"/>
          </a:p>
        </p:txBody>
      </p:sp>
    </p:spTree>
    <p:extLst>
      <p:ext uri="{BB962C8B-B14F-4D97-AF65-F5344CB8AC3E}">
        <p14:creationId xmlns:p14="http://schemas.microsoft.com/office/powerpoint/2010/main" val="339660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24</a:t>
            </a:fld>
            <a:endParaRPr lang="zh-CN" altLang="en-US"/>
          </a:p>
        </p:txBody>
      </p:sp>
    </p:spTree>
    <p:extLst>
      <p:ext uri="{BB962C8B-B14F-4D97-AF65-F5344CB8AC3E}">
        <p14:creationId xmlns:p14="http://schemas.microsoft.com/office/powerpoint/2010/main" val="3015623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26</a:t>
            </a:fld>
            <a:endParaRPr lang="zh-CN" altLang="en-US"/>
          </a:p>
        </p:txBody>
      </p:sp>
    </p:spTree>
    <p:extLst>
      <p:ext uri="{BB962C8B-B14F-4D97-AF65-F5344CB8AC3E}">
        <p14:creationId xmlns:p14="http://schemas.microsoft.com/office/powerpoint/2010/main" val="908017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27</a:t>
            </a:fld>
            <a:endParaRPr lang="zh-CN" altLang="en-US"/>
          </a:p>
        </p:txBody>
      </p:sp>
    </p:spTree>
    <p:extLst>
      <p:ext uri="{BB962C8B-B14F-4D97-AF65-F5344CB8AC3E}">
        <p14:creationId xmlns:p14="http://schemas.microsoft.com/office/powerpoint/2010/main" val="274784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28</a:t>
            </a:fld>
            <a:endParaRPr lang="zh-CN" altLang="en-US"/>
          </a:p>
        </p:txBody>
      </p:sp>
    </p:spTree>
    <p:extLst>
      <p:ext uri="{BB962C8B-B14F-4D97-AF65-F5344CB8AC3E}">
        <p14:creationId xmlns:p14="http://schemas.microsoft.com/office/powerpoint/2010/main" val="164931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29</a:t>
            </a:fld>
            <a:endParaRPr lang="zh-CN" altLang="en-US"/>
          </a:p>
        </p:txBody>
      </p:sp>
    </p:spTree>
    <p:extLst>
      <p:ext uri="{BB962C8B-B14F-4D97-AF65-F5344CB8AC3E}">
        <p14:creationId xmlns:p14="http://schemas.microsoft.com/office/powerpoint/2010/main" val="3808758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30</a:t>
            </a:fld>
            <a:endParaRPr lang="zh-CN" altLang="en-US"/>
          </a:p>
        </p:txBody>
      </p:sp>
    </p:spTree>
    <p:extLst>
      <p:ext uri="{BB962C8B-B14F-4D97-AF65-F5344CB8AC3E}">
        <p14:creationId xmlns:p14="http://schemas.microsoft.com/office/powerpoint/2010/main" val="839946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31</a:t>
            </a:fld>
            <a:endParaRPr lang="zh-CN" altLang="en-US"/>
          </a:p>
        </p:txBody>
      </p:sp>
    </p:spTree>
    <p:extLst>
      <p:ext uri="{BB962C8B-B14F-4D97-AF65-F5344CB8AC3E}">
        <p14:creationId xmlns:p14="http://schemas.microsoft.com/office/powerpoint/2010/main" val="374186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a:t>
            </a:fld>
            <a:endParaRPr lang="zh-CN" altLang="en-US"/>
          </a:p>
        </p:txBody>
      </p:sp>
    </p:spTree>
    <p:extLst>
      <p:ext uri="{BB962C8B-B14F-4D97-AF65-F5344CB8AC3E}">
        <p14:creationId xmlns:p14="http://schemas.microsoft.com/office/powerpoint/2010/main" val="340251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32</a:t>
            </a:fld>
            <a:endParaRPr lang="zh-CN" altLang="en-US"/>
          </a:p>
        </p:txBody>
      </p:sp>
    </p:spTree>
    <p:extLst>
      <p:ext uri="{BB962C8B-B14F-4D97-AF65-F5344CB8AC3E}">
        <p14:creationId xmlns:p14="http://schemas.microsoft.com/office/powerpoint/2010/main" val="3784185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33</a:t>
            </a:fld>
            <a:endParaRPr lang="zh-CN" altLang="en-US"/>
          </a:p>
        </p:txBody>
      </p:sp>
    </p:spTree>
    <p:extLst>
      <p:ext uri="{BB962C8B-B14F-4D97-AF65-F5344CB8AC3E}">
        <p14:creationId xmlns:p14="http://schemas.microsoft.com/office/powerpoint/2010/main" val="2772906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34</a:t>
            </a:fld>
            <a:endParaRPr lang="zh-CN" altLang="en-US"/>
          </a:p>
        </p:txBody>
      </p:sp>
    </p:spTree>
    <p:extLst>
      <p:ext uri="{BB962C8B-B14F-4D97-AF65-F5344CB8AC3E}">
        <p14:creationId xmlns:p14="http://schemas.microsoft.com/office/powerpoint/2010/main" val="300746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35</a:t>
            </a:fld>
            <a:endParaRPr lang="zh-CN" altLang="en-US"/>
          </a:p>
        </p:txBody>
      </p:sp>
    </p:spTree>
    <p:extLst>
      <p:ext uri="{BB962C8B-B14F-4D97-AF65-F5344CB8AC3E}">
        <p14:creationId xmlns:p14="http://schemas.microsoft.com/office/powerpoint/2010/main" val="844544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36</a:t>
            </a:fld>
            <a:endParaRPr lang="zh-CN" altLang="en-US"/>
          </a:p>
        </p:txBody>
      </p:sp>
    </p:spTree>
    <p:extLst>
      <p:ext uri="{BB962C8B-B14F-4D97-AF65-F5344CB8AC3E}">
        <p14:creationId xmlns:p14="http://schemas.microsoft.com/office/powerpoint/2010/main" val="1220432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37</a:t>
            </a:fld>
            <a:endParaRPr lang="zh-CN" altLang="en-US"/>
          </a:p>
        </p:txBody>
      </p:sp>
    </p:spTree>
    <p:extLst>
      <p:ext uri="{BB962C8B-B14F-4D97-AF65-F5344CB8AC3E}">
        <p14:creationId xmlns:p14="http://schemas.microsoft.com/office/powerpoint/2010/main" val="735693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38</a:t>
            </a:fld>
            <a:endParaRPr lang="zh-CN" altLang="en-US"/>
          </a:p>
        </p:txBody>
      </p:sp>
    </p:spTree>
    <p:extLst>
      <p:ext uri="{BB962C8B-B14F-4D97-AF65-F5344CB8AC3E}">
        <p14:creationId xmlns:p14="http://schemas.microsoft.com/office/powerpoint/2010/main" val="3201492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40</a:t>
            </a:fld>
            <a:endParaRPr lang="zh-CN" altLang="en-US"/>
          </a:p>
        </p:txBody>
      </p:sp>
    </p:spTree>
    <p:extLst>
      <p:ext uri="{BB962C8B-B14F-4D97-AF65-F5344CB8AC3E}">
        <p14:creationId xmlns:p14="http://schemas.microsoft.com/office/powerpoint/2010/main" val="2162806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42</a:t>
            </a:fld>
            <a:endParaRPr lang="zh-CN" altLang="en-US"/>
          </a:p>
        </p:txBody>
      </p:sp>
    </p:spTree>
    <p:extLst>
      <p:ext uri="{BB962C8B-B14F-4D97-AF65-F5344CB8AC3E}">
        <p14:creationId xmlns:p14="http://schemas.microsoft.com/office/powerpoint/2010/main" val="1560214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43</a:t>
            </a:fld>
            <a:endParaRPr lang="zh-CN" altLang="en-US"/>
          </a:p>
        </p:txBody>
      </p:sp>
    </p:spTree>
    <p:extLst>
      <p:ext uri="{BB962C8B-B14F-4D97-AF65-F5344CB8AC3E}">
        <p14:creationId xmlns:p14="http://schemas.microsoft.com/office/powerpoint/2010/main" val="411357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a:t>
            </a:fld>
            <a:endParaRPr lang="zh-CN" altLang="en-US"/>
          </a:p>
        </p:txBody>
      </p:sp>
    </p:spTree>
    <p:extLst>
      <p:ext uri="{BB962C8B-B14F-4D97-AF65-F5344CB8AC3E}">
        <p14:creationId xmlns:p14="http://schemas.microsoft.com/office/powerpoint/2010/main" val="2016726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44</a:t>
            </a:fld>
            <a:endParaRPr lang="zh-CN" altLang="en-US"/>
          </a:p>
        </p:txBody>
      </p:sp>
    </p:spTree>
    <p:extLst>
      <p:ext uri="{BB962C8B-B14F-4D97-AF65-F5344CB8AC3E}">
        <p14:creationId xmlns:p14="http://schemas.microsoft.com/office/powerpoint/2010/main" val="20093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46</a:t>
            </a:fld>
            <a:endParaRPr lang="zh-CN" altLang="en-US"/>
          </a:p>
        </p:txBody>
      </p:sp>
    </p:spTree>
    <p:extLst>
      <p:ext uri="{BB962C8B-B14F-4D97-AF65-F5344CB8AC3E}">
        <p14:creationId xmlns:p14="http://schemas.microsoft.com/office/powerpoint/2010/main" val="3962404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不可逆；</a:t>
            </a:r>
            <a:endParaRPr lang="en-US" altLang="zh-CN" sz="1200"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47</a:t>
            </a:fld>
            <a:endParaRPr lang="zh-CN" altLang="en-US"/>
          </a:p>
        </p:txBody>
      </p:sp>
    </p:spTree>
    <p:extLst>
      <p:ext uri="{BB962C8B-B14F-4D97-AF65-F5344CB8AC3E}">
        <p14:creationId xmlns:p14="http://schemas.microsoft.com/office/powerpoint/2010/main" val="1155520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不可逆；</a:t>
            </a:r>
            <a:endParaRPr lang="en-US" altLang="zh-CN" sz="1200"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48</a:t>
            </a:fld>
            <a:endParaRPr lang="zh-CN" altLang="en-US"/>
          </a:p>
        </p:txBody>
      </p:sp>
    </p:spTree>
    <p:extLst>
      <p:ext uri="{BB962C8B-B14F-4D97-AF65-F5344CB8AC3E}">
        <p14:creationId xmlns:p14="http://schemas.microsoft.com/office/powerpoint/2010/main" val="1856406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49</a:t>
            </a:fld>
            <a:endParaRPr lang="zh-CN" altLang="en-US"/>
          </a:p>
        </p:txBody>
      </p:sp>
    </p:spTree>
    <p:extLst>
      <p:ext uri="{BB962C8B-B14F-4D97-AF65-F5344CB8AC3E}">
        <p14:creationId xmlns:p14="http://schemas.microsoft.com/office/powerpoint/2010/main" val="3944137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50</a:t>
            </a:fld>
            <a:endParaRPr lang="zh-CN" altLang="en-US"/>
          </a:p>
        </p:txBody>
      </p:sp>
    </p:spTree>
    <p:extLst>
      <p:ext uri="{BB962C8B-B14F-4D97-AF65-F5344CB8AC3E}">
        <p14:creationId xmlns:p14="http://schemas.microsoft.com/office/powerpoint/2010/main" val="982345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51</a:t>
            </a:fld>
            <a:endParaRPr lang="zh-CN" altLang="en-US"/>
          </a:p>
        </p:txBody>
      </p:sp>
    </p:spTree>
    <p:extLst>
      <p:ext uri="{BB962C8B-B14F-4D97-AF65-F5344CB8AC3E}">
        <p14:creationId xmlns:p14="http://schemas.microsoft.com/office/powerpoint/2010/main" val="982345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52</a:t>
            </a:fld>
            <a:endParaRPr lang="zh-CN" altLang="en-US"/>
          </a:p>
        </p:txBody>
      </p:sp>
    </p:spTree>
    <p:extLst>
      <p:ext uri="{BB962C8B-B14F-4D97-AF65-F5344CB8AC3E}">
        <p14:creationId xmlns:p14="http://schemas.microsoft.com/office/powerpoint/2010/main" val="461784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53</a:t>
            </a:fld>
            <a:endParaRPr lang="zh-CN" altLang="en-US"/>
          </a:p>
        </p:txBody>
      </p:sp>
    </p:spTree>
    <p:extLst>
      <p:ext uri="{BB962C8B-B14F-4D97-AF65-F5344CB8AC3E}">
        <p14:creationId xmlns:p14="http://schemas.microsoft.com/office/powerpoint/2010/main" val="208532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54</a:t>
            </a:fld>
            <a:endParaRPr lang="zh-CN" altLang="en-US"/>
          </a:p>
        </p:txBody>
      </p:sp>
    </p:spTree>
    <p:extLst>
      <p:ext uri="{BB962C8B-B14F-4D97-AF65-F5344CB8AC3E}">
        <p14:creationId xmlns:p14="http://schemas.microsoft.com/office/powerpoint/2010/main" val="25891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a:t>
            </a:fld>
            <a:endParaRPr lang="zh-CN" altLang="en-US"/>
          </a:p>
        </p:txBody>
      </p:sp>
    </p:spTree>
    <p:extLst>
      <p:ext uri="{BB962C8B-B14F-4D97-AF65-F5344CB8AC3E}">
        <p14:creationId xmlns:p14="http://schemas.microsoft.com/office/powerpoint/2010/main" val="362622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55</a:t>
            </a:fld>
            <a:endParaRPr lang="zh-CN" altLang="en-US"/>
          </a:p>
        </p:txBody>
      </p:sp>
    </p:spTree>
    <p:extLst>
      <p:ext uri="{BB962C8B-B14F-4D97-AF65-F5344CB8AC3E}">
        <p14:creationId xmlns:p14="http://schemas.microsoft.com/office/powerpoint/2010/main" val="1532742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56</a:t>
            </a:fld>
            <a:endParaRPr lang="zh-CN" altLang="en-US"/>
          </a:p>
        </p:txBody>
      </p:sp>
    </p:spTree>
    <p:extLst>
      <p:ext uri="{BB962C8B-B14F-4D97-AF65-F5344CB8AC3E}">
        <p14:creationId xmlns:p14="http://schemas.microsoft.com/office/powerpoint/2010/main" val="293312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57</a:t>
            </a:fld>
            <a:endParaRPr lang="zh-CN" altLang="en-US"/>
          </a:p>
        </p:txBody>
      </p:sp>
    </p:spTree>
    <p:extLst>
      <p:ext uri="{BB962C8B-B14F-4D97-AF65-F5344CB8AC3E}">
        <p14:creationId xmlns:p14="http://schemas.microsoft.com/office/powerpoint/2010/main" val="1643777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58</a:t>
            </a:fld>
            <a:endParaRPr lang="zh-CN" altLang="en-US"/>
          </a:p>
        </p:txBody>
      </p:sp>
    </p:spTree>
    <p:extLst>
      <p:ext uri="{BB962C8B-B14F-4D97-AF65-F5344CB8AC3E}">
        <p14:creationId xmlns:p14="http://schemas.microsoft.com/office/powerpoint/2010/main" val="1963410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59</a:t>
            </a:fld>
            <a:endParaRPr lang="zh-CN" altLang="en-US"/>
          </a:p>
        </p:txBody>
      </p:sp>
    </p:spTree>
    <p:extLst>
      <p:ext uri="{BB962C8B-B14F-4D97-AF65-F5344CB8AC3E}">
        <p14:creationId xmlns:p14="http://schemas.microsoft.com/office/powerpoint/2010/main" val="1927550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64</a:t>
            </a:fld>
            <a:endParaRPr lang="zh-CN" altLang="en-US"/>
          </a:p>
        </p:txBody>
      </p:sp>
    </p:spTree>
    <p:extLst>
      <p:ext uri="{BB962C8B-B14F-4D97-AF65-F5344CB8AC3E}">
        <p14:creationId xmlns:p14="http://schemas.microsoft.com/office/powerpoint/2010/main" val="12824250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65</a:t>
            </a:fld>
            <a:endParaRPr lang="zh-CN" altLang="en-US"/>
          </a:p>
        </p:txBody>
      </p:sp>
    </p:spTree>
    <p:extLst>
      <p:ext uri="{BB962C8B-B14F-4D97-AF65-F5344CB8AC3E}">
        <p14:creationId xmlns:p14="http://schemas.microsoft.com/office/powerpoint/2010/main" val="2848421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66</a:t>
            </a:fld>
            <a:endParaRPr lang="zh-CN" altLang="en-US"/>
          </a:p>
        </p:txBody>
      </p:sp>
    </p:spTree>
    <p:extLst>
      <p:ext uri="{BB962C8B-B14F-4D97-AF65-F5344CB8AC3E}">
        <p14:creationId xmlns:p14="http://schemas.microsoft.com/office/powerpoint/2010/main" val="1647149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67</a:t>
            </a:fld>
            <a:endParaRPr lang="zh-CN" altLang="en-US"/>
          </a:p>
        </p:txBody>
      </p:sp>
    </p:spTree>
    <p:extLst>
      <p:ext uri="{BB962C8B-B14F-4D97-AF65-F5344CB8AC3E}">
        <p14:creationId xmlns:p14="http://schemas.microsoft.com/office/powerpoint/2010/main" val="6011962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68</a:t>
            </a:fld>
            <a:endParaRPr lang="zh-CN" altLang="en-US"/>
          </a:p>
        </p:txBody>
      </p:sp>
    </p:spTree>
    <p:extLst>
      <p:ext uri="{BB962C8B-B14F-4D97-AF65-F5344CB8AC3E}">
        <p14:creationId xmlns:p14="http://schemas.microsoft.com/office/powerpoint/2010/main" val="3437087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a:t>
            </a:fld>
            <a:endParaRPr lang="zh-CN" altLang="en-US"/>
          </a:p>
        </p:txBody>
      </p:sp>
    </p:spTree>
    <p:extLst>
      <p:ext uri="{BB962C8B-B14F-4D97-AF65-F5344CB8AC3E}">
        <p14:creationId xmlns:p14="http://schemas.microsoft.com/office/powerpoint/2010/main" val="1944615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69</a:t>
            </a:fld>
            <a:endParaRPr lang="zh-CN" altLang="en-US"/>
          </a:p>
        </p:txBody>
      </p:sp>
    </p:spTree>
    <p:extLst>
      <p:ext uri="{BB962C8B-B14F-4D97-AF65-F5344CB8AC3E}">
        <p14:creationId xmlns:p14="http://schemas.microsoft.com/office/powerpoint/2010/main" val="42495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70</a:t>
            </a:fld>
            <a:endParaRPr lang="zh-CN" altLang="en-US"/>
          </a:p>
        </p:txBody>
      </p:sp>
    </p:spTree>
    <p:extLst>
      <p:ext uri="{BB962C8B-B14F-4D97-AF65-F5344CB8AC3E}">
        <p14:creationId xmlns:p14="http://schemas.microsoft.com/office/powerpoint/2010/main" val="1715647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71</a:t>
            </a:fld>
            <a:endParaRPr lang="zh-CN" altLang="en-US"/>
          </a:p>
        </p:txBody>
      </p:sp>
    </p:spTree>
    <p:extLst>
      <p:ext uri="{BB962C8B-B14F-4D97-AF65-F5344CB8AC3E}">
        <p14:creationId xmlns:p14="http://schemas.microsoft.com/office/powerpoint/2010/main" val="1150767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72</a:t>
            </a:fld>
            <a:endParaRPr lang="zh-CN" altLang="en-US"/>
          </a:p>
        </p:txBody>
      </p:sp>
    </p:spTree>
    <p:extLst>
      <p:ext uri="{BB962C8B-B14F-4D97-AF65-F5344CB8AC3E}">
        <p14:creationId xmlns:p14="http://schemas.microsoft.com/office/powerpoint/2010/main" val="3346577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73</a:t>
            </a:fld>
            <a:endParaRPr lang="zh-CN" altLang="en-US"/>
          </a:p>
        </p:txBody>
      </p:sp>
    </p:spTree>
    <p:extLst>
      <p:ext uri="{BB962C8B-B14F-4D97-AF65-F5344CB8AC3E}">
        <p14:creationId xmlns:p14="http://schemas.microsoft.com/office/powerpoint/2010/main" val="2100106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74</a:t>
            </a:fld>
            <a:endParaRPr lang="zh-CN" altLang="en-US"/>
          </a:p>
        </p:txBody>
      </p:sp>
    </p:spTree>
    <p:extLst>
      <p:ext uri="{BB962C8B-B14F-4D97-AF65-F5344CB8AC3E}">
        <p14:creationId xmlns:p14="http://schemas.microsoft.com/office/powerpoint/2010/main" val="2566805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75</a:t>
            </a:fld>
            <a:endParaRPr lang="zh-CN" altLang="en-US"/>
          </a:p>
        </p:txBody>
      </p:sp>
    </p:spTree>
    <p:extLst>
      <p:ext uri="{BB962C8B-B14F-4D97-AF65-F5344CB8AC3E}">
        <p14:creationId xmlns:p14="http://schemas.microsoft.com/office/powerpoint/2010/main" val="40647409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76</a:t>
            </a:fld>
            <a:endParaRPr lang="zh-CN" altLang="en-US"/>
          </a:p>
        </p:txBody>
      </p:sp>
    </p:spTree>
    <p:extLst>
      <p:ext uri="{BB962C8B-B14F-4D97-AF65-F5344CB8AC3E}">
        <p14:creationId xmlns:p14="http://schemas.microsoft.com/office/powerpoint/2010/main" val="28996716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77</a:t>
            </a:fld>
            <a:endParaRPr lang="zh-CN" altLang="en-US"/>
          </a:p>
        </p:txBody>
      </p:sp>
    </p:spTree>
    <p:extLst>
      <p:ext uri="{BB962C8B-B14F-4D97-AF65-F5344CB8AC3E}">
        <p14:creationId xmlns:p14="http://schemas.microsoft.com/office/powerpoint/2010/main" val="2409765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78</a:t>
            </a:fld>
            <a:endParaRPr lang="zh-CN" altLang="en-US"/>
          </a:p>
        </p:txBody>
      </p:sp>
    </p:spTree>
    <p:extLst>
      <p:ext uri="{BB962C8B-B14F-4D97-AF65-F5344CB8AC3E}">
        <p14:creationId xmlns:p14="http://schemas.microsoft.com/office/powerpoint/2010/main" val="1698495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a:t>
            </a:fld>
            <a:endParaRPr lang="zh-CN" altLang="en-US"/>
          </a:p>
        </p:txBody>
      </p:sp>
    </p:spTree>
    <p:extLst>
      <p:ext uri="{BB962C8B-B14F-4D97-AF65-F5344CB8AC3E}">
        <p14:creationId xmlns:p14="http://schemas.microsoft.com/office/powerpoint/2010/main" val="19192648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79</a:t>
            </a:fld>
            <a:endParaRPr lang="zh-CN" altLang="en-US"/>
          </a:p>
        </p:txBody>
      </p:sp>
    </p:spTree>
    <p:extLst>
      <p:ext uri="{BB962C8B-B14F-4D97-AF65-F5344CB8AC3E}">
        <p14:creationId xmlns:p14="http://schemas.microsoft.com/office/powerpoint/2010/main" val="2478923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80</a:t>
            </a:fld>
            <a:endParaRPr lang="zh-CN" altLang="en-US"/>
          </a:p>
        </p:txBody>
      </p:sp>
    </p:spTree>
    <p:extLst>
      <p:ext uri="{BB962C8B-B14F-4D97-AF65-F5344CB8AC3E}">
        <p14:creationId xmlns:p14="http://schemas.microsoft.com/office/powerpoint/2010/main" val="25108731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81</a:t>
            </a:fld>
            <a:endParaRPr lang="zh-CN" altLang="en-US"/>
          </a:p>
        </p:txBody>
      </p:sp>
    </p:spTree>
    <p:extLst>
      <p:ext uri="{BB962C8B-B14F-4D97-AF65-F5344CB8AC3E}">
        <p14:creationId xmlns:p14="http://schemas.microsoft.com/office/powerpoint/2010/main" val="21537877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82</a:t>
            </a:fld>
            <a:endParaRPr lang="zh-CN" altLang="en-US"/>
          </a:p>
        </p:txBody>
      </p:sp>
    </p:spTree>
    <p:extLst>
      <p:ext uri="{BB962C8B-B14F-4D97-AF65-F5344CB8AC3E}">
        <p14:creationId xmlns:p14="http://schemas.microsoft.com/office/powerpoint/2010/main" val="26311470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83</a:t>
            </a:fld>
            <a:endParaRPr lang="zh-CN" altLang="en-US"/>
          </a:p>
        </p:txBody>
      </p:sp>
    </p:spTree>
    <p:extLst>
      <p:ext uri="{BB962C8B-B14F-4D97-AF65-F5344CB8AC3E}">
        <p14:creationId xmlns:p14="http://schemas.microsoft.com/office/powerpoint/2010/main" val="8160796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84</a:t>
            </a:fld>
            <a:endParaRPr lang="zh-CN" altLang="en-US"/>
          </a:p>
        </p:txBody>
      </p:sp>
    </p:spTree>
    <p:extLst>
      <p:ext uri="{BB962C8B-B14F-4D97-AF65-F5344CB8AC3E}">
        <p14:creationId xmlns:p14="http://schemas.microsoft.com/office/powerpoint/2010/main" val="27592713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85</a:t>
            </a:fld>
            <a:endParaRPr lang="zh-CN" altLang="en-US"/>
          </a:p>
        </p:txBody>
      </p:sp>
    </p:spTree>
    <p:extLst>
      <p:ext uri="{BB962C8B-B14F-4D97-AF65-F5344CB8AC3E}">
        <p14:creationId xmlns:p14="http://schemas.microsoft.com/office/powerpoint/2010/main" val="21641604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86</a:t>
            </a:fld>
            <a:endParaRPr lang="zh-CN" altLang="en-US"/>
          </a:p>
        </p:txBody>
      </p:sp>
    </p:spTree>
    <p:extLst>
      <p:ext uri="{BB962C8B-B14F-4D97-AF65-F5344CB8AC3E}">
        <p14:creationId xmlns:p14="http://schemas.microsoft.com/office/powerpoint/2010/main" val="33926700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87</a:t>
            </a:fld>
            <a:endParaRPr lang="zh-CN" altLang="en-US"/>
          </a:p>
        </p:txBody>
      </p:sp>
    </p:spTree>
    <p:extLst>
      <p:ext uri="{BB962C8B-B14F-4D97-AF65-F5344CB8AC3E}">
        <p14:creationId xmlns:p14="http://schemas.microsoft.com/office/powerpoint/2010/main" val="11854613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88</a:t>
            </a:fld>
            <a:endParaRPr lang="zh-CN" altLang="en-US"/>
          </a:p>
        </p:txBody>
      </p:sp>
    </p:spTree>
    <p:extLst>
      <p:ext uri="{BB962C8B-B14F-4D97-AF65-F5344CB8AC3E}">
        <p14:creationId xmlns:p14="http://schemas.microsoft.com/office/powerpoint/2010/main" val="429434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9</a:t>
            </a:fld>
            <a:endParaRPr lang="zh-CN" altLang="en-US"/>
          </a:p>
        </p:txBody>
      </p:sp>
    </p:spTree>
    <p:extLst>
      <p:ext uri="{BB962C8B-B14F-4D97-AF65-F5344CB8AC3E}">
        <p14:creationId xmlns:p14="http://schemas.microsoft.com/office/powerpoint/2010/main" val="16228205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89</a:t>
            </a:fld>
            <a:endParaRPr lang="zh-CN" altLang="en-US"/>
          </a:p>
        </p:txBody>
      </p:sp>
    </p:spTree>
    <p:extLst>
      <p:ext uri="{BB962C8B-B14F-4D97-AF65-F5344CB8AC3E}">
        <p14:creationId xmlns:p14="http://schemas.microsoft.com/office/powerpoint/2010/main" val="187070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A8CBB02-0E7B-4DA5-870E-E91D9A7F1223}" type="slidenum">
              <a:rPr lang="zh-CN" altLang="en-US" smtClean="0"/>
              <a:pPr/>
              <a:t>10</a:t>
            </a:fld>
            <a:endParaRPr lang="zh-CN" altLang="en-US"/>
          </a:p>
        </p:txBody>
      </p:sp>
    </p:spTree>
    <p:extLst>
      <p:ext uri="{BB962C8B-B14F-4D97-AF65-F5344CB8AC3E}">
        <p14:creationId xmlns:p14="http://schemas.microsoft.com/office/powerpoint/2010/main" val="1513784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53201-D5A2-47CA-BDD8-8673578EC25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A3C0EF1-B442-41DA-A582-43183C4B6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CA64B92-4A08-4ADA-802F-08DB0F787E0A}"/>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5F9C8785-1A23-4C69-A72E-0B89BDED9B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029988-6B9A-4647-9CE2-0C155A445156}"/>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4271702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45167-529D-402E-B0CA-F308A980C2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B0C468-B51F-4E95-824A-E784DA586D6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DF3DED-CB03-46F7-BDD3-6C8D87DBB595}"/>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E979809F-82D0-46AA-9987-ECE67FAC7B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F67DA3-8938-476E-A1F1-E48C16EF0C26}"/>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224700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8B8219A-A59F-4C34-BD50-787FCC99B3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09C75C-4C0B-461D-9A29-F04033FF048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D3A570-185B-4D38-89F1-B777CEFFAF76}"/>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4BBEFB9A-72C9-498F-AE6C-2B8057440E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51303-AD88-41A4-A0FF-20D4CC86CD0F}"/>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258481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A9989-4A65-4776-88CC-B97E3108A4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7A7CC0-E033-45B9-9922-0B6E0DE5ADD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D5DBBC-B1F1-4EFA-8889-1C97D7336714}"/>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660F354B-E01D-4978-B5AB-9B0777C779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859481-7204-483E-BADC-20A67BDE9D8C}"/>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918726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80DDD-8579-441B-BF4F-4345A80FD4F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3CF1297-5B4F-4E17-940E-838C6CDDB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9A9FC67-679E-4C13-B072-B09FB480A7C5}"/>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9B36B3BD-EC37-4A65-9191-1FC56D01F2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0F1FA1-DADD-48CA-B97F-B807EB03B7F1}"/>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2319857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68634-F833-43AE-B43B-B81AE5126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D84483-B0F0-43EB-9ECA-165F5234E8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EDD8EC3-E0DE-4908-9E72-B97C0C254FF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C3484FC-388A-4E8C-A344-296152524414}"/>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8772125F-6BB1-4CEF-8E31-8298117C36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CDF9B-BCB8-41FB-8B84-8368C81761D8}"/>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33478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BF849-D391-4560-8996-80159FA055D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FB8F7C-8BA4-4B32-9B0F-44D10D4D6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1A035B-DF8F-4A36-B34D-EF3E58ADEC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076CC61-52B0-4F1F-B2F7-3CB1FC06B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CAEC2E-464C-43A2-92EA-C3601E33017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80A85C-8E50-4421-BF07-3B9F00C0BD04}"/>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8" name="页脚占位符 7">
            <a:extLst>
              <a:ext uri="{FF2B5EF4-FFF2-40B4-BE49-F238E27FC236}">
                <a16:creationId xmlns:a16="http://schemas.microsoft.com/office/drawing/2014/main" id="{586C440C-3CC0-47D9-8CD2-58D61D02E4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0C52EB-E7B6-4E36-A41A-09B4810AFBEC}"/>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78699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037F2-BB40-4109-A7A0-E81524C3E44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04D519-C32C-40A2-AEF5-AB44FCEDD238}"/>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4" name="页脚占位符 3">
            <a:extLst>
              <a:ext uri="{FF2B5EF4-FFF2-40B4-BE49-F238E27FC236}">
                <a16:creationId xmlns:a16="http://schemas.microsoft.com/office/drawing/2014/main" id="{155BE99F-128D-46C5-9902-99863E48CA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5FB0A97-3A9B-4475-B6AB-895CAB83FF9D}"/>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357697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F573CA-188D-4AF7-8031-6DC7C4DAF001}"/>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3" name="页脚占位符 2">
            <a:extLst>
              <a:ext uri="{FF2B5EF4-FFF2-40B4-BE49-F238E27FC236}">
                <a16:creationId xmlns:a16="http://schemas.microsoft.com/office/drawing/2014/main" id="{B32D1655-B8C4-444B-8A7B-8E148192A8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072C6C-B2B3-46E9-9E0B-AE433CC59870}"/>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12370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99EEB-1936-4BDF-8762-6A232F790E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97EEE3-8F1E-4DE6-9327-ACAF151D07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9EEFE3-90AF-49C0-BD7C-BA4ADC263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0F1793-3A2F-4023-8FE3-28EBC6E40506}"/>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A5E33AA5-9299-4EBF-9713-0FBB23AD11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0E3973-351F-490B-914A-D6D2A7BD5F71}"/>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395452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BFE43-B263-48A6-9942-CC97CC4F1B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EF1295A-9B71-4C6E-9F4C-540E6AD04F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1A2A1F9-EC67-47C1-9158-CBB456263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8A162D-89D8-4B85-BB05-1B47021BE8C9}"/>
              </a:ext>
            </a:extLst>
          </p:cNvPr>
          <p:cNvSpPr>
            <a:spLocks noGrp="1"/>
          </p:cNvSpPr>
          <p:nvPr>
            <p:ph type="dt" sz="half" idx="10"/>
          </p:nvPr>
        </p:nvSpPr>
        <p:spPr/>
        <p:txBody>
          <a:bodyPr/>
          <a:lstStyle/>
          <a:p>
            <a:fld id="{44C999F2-6D11-4690-956F-CAC68CF3A23D}"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D4970EE5-8C3C-4C53-A4F3-46F930E886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FBE96C-6CC2-41BA-BE30-62382F529419}"/>
              </a:ext>
            </a:extLst>
          </p:cNvPr>
          <p:cNvSpPr>
            <a:spLocks noGrp="1"/>
          </p:cNvSpPr>
          <p:nvPr>
            <p:ph type="sldNum" sz="quarter" idx="12"/>
          </p:nvPr>
        </p:nvSpPr>
        <p:spPr/>
        <p:txBody>
          <a:body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313331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B0D7994-363C-4D19-96C4-E754244D6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FFD194-6032-48D6-881C-586394F20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380E14-BA92-4CFC-BF13-0A57BF197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C999F2-6D11-4690-956F-CAC68CF3A23D}"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869573AA-E5C1-43C9-80E0-FD2DB7A6B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4AED2F7-53B4-4E37-93FA-1013E869C5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F1C79-BA21-4767-ABA1-2ACC4E521683}" type="slidenum">
              <a:rPr lang="zh-CN" altLang="en-US" smtClean="0"/>
              <a:t>‹#›</a:t>
            </a:fld>
            <a:endParaRPr lang="zh-CN" altLang="en-US"/>
          </a:p>
        </p:txBody>
      </p:sp>
    </p:spTree>
    <p:extLst>
      <p:ext uri="{BB962C8B-B14F-4D97-AF65-F5344CB8AC3E}">
        <p14:creationId xmlns:p14="http://schemas.microsoft.com/office/powerpoint/2010/main" val="1165578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18"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image" Target="../media/image14.wmf"/><Relationship Id="rId12" Type="http://schemas.openxmlformats.org/officeDocument/2006/relationships/oleObject" Target="../embeddings/oleObject5.bin"/><Relationship Id="rId17" Type="http://schemas.openxmlformats.org/officeDocument/2006/relationships/image" Target="../media/image19.w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4.bin"/><Relationship Id="rId19" Type="http://schemas.openxmlformats.org/officeDocument/2006/relationships/image" Target="../media/image20.wmf"/><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2.bin"/><Relationship Id="rId3" Type="http://schemas.openxmlformats.org/officeDocument/2006/relationships/notesSlide" Target="../notesSlides/notesSlide23.xml"/><Relationship Id="rId7" Type="http://schemas.openxmlformats.org/officeDocument/2006/relationships/image" Target="../media/image14.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2.wmf"/><Relationship Id="rId5" Type="http://schemas.openxmlformats.org/officeDocument/2006/relationships/image" Target="../media/image13.wmf"/><Relationship Id="rId10" Type="http://schemas.openxmlformats.org/officeDocument/2006/relationships/oleObject" Target="../embeddings/oleObject10.bin"/><Relationship Id="rId4" Type="http://schemas.openxmlformats.org/officeDocument/2006/relationships/oleObject" Target="../embeddings/oleObject1.bin"/><Relationship Id="rId9" Type="http://schemas.openxmlformats.org/officeDocument/2006/relationships/image" Target="../media/image21.wmf"/><Relationship Id="rId14" Type="http://schemas.openxmlformats.org/officeDocument/2006/relationships/image" Target="../media/image1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37.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D93977-4C25-449C-8039-6B26F51458BE}"/>
              </a:ext>
            </a:extLst>
          </p:cNvPr>
          <p:cNvSpPr>
            <a:spLocks noGrp="1"/>
          </p:cNvSpPr>
          <p:nvPr>
            <p:ph type="sldNum" sz="quarter" idx="12"/>
          </p:nvPr>
        </p:nvSpPr>
        <p:spPr/>
        <p:txBody>
          <a:bodyPr/>
          <a:lstStyle/>
          <a:p>
            <a:fld id="{A9EE4FA5-714D-4825-BDF2-BD83D610AA7C}" type="slidenum">
              <a:rPr lang="en-US" smtClean="0"/>
              <a:t>1</a:t>
            </a:fld>
            <a:endParaRPr lang="en-US" dirty="0"/>
          </a:p>
        </p:txBody>
      </p:sp>
      <p:sp>
        <p:nvSpPr>
          <p:cNvPr id="5" name="文本框 4">
            <a:extLst>
              <a:ext uri="{FF2B5EF4-FFF2-40B4-BE49-F238E27FC236}">
                <a16:creationId xmlns:a16="http://schemas.microsoft.com/office/drawing/2014/main" id="{6395747A-31CF-4D28-A172-1DF99B4E9C60}"/>
              </a:ext>
            </a:extLst>
          </p:cNvPr>
          <p:cNvSpPr txBox="1"/>
          <p:nvPr/>
        </p:nvSpPr>
        <p:spPr>
          <a:xfrm>
            <a:off x="5185410" y="2442210"/>
            <a:ext cx="1821180" cy="986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fontAlgn="base" hangingPunct="0">
              <a:spcBef>
                <a:spcPct val="0"/>
              </a:spcBef>
              <a:spcAft>
                <a:spcPct val="0"/>
              </a:spcAft>
              <a:buFont typeface="Wingdings" pitchFamily="2" charset="2"/>
              <a:buNone/>
              <a:defRPr sz="2400" b="1">
                <a:solidFill>
                  <a:srgbClr val="003F69"/>
                </a:solidFill>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2100" b="1">
                <a:solidFill>
                  <a:schemeClr val="bg1"/>
                </a:solidFill>
                <a:latin typeface="Arial" charset="0"/>
                <a:ea typeface="黑体" pitchFamily="2" charset="-122"/>
              </a:defRPr>
            </a:lvl2pPr>
            <a:lvl3pPr eaLnBrk="0" fontAlgn="base" hangingPunct="0">
              <a:spcBef>
                <a:spcPct val="0"/>
              </a:spcBef>
              <a:spcAft>
                <a:spcPct val="0"/>
              </a:spcAft>
              <a:defRPr sz="2100" b="1">
                <a:solidFill>
                  <a:schemeClr val="bg1"/>
                </a:solidFill>
                <a:latin typeface="Arial" charset="0"/>
                <a:ea typeface="黑体" pitchFamily="2" charset="-122"/>
              </a:defRPr>
            </a:lvl3pPr>
            <a:lvl4pPr eaLnBrk="0" fontAlgn="base" hangingPunct="0">
              <a:spcBef>
                <a:spcPct val="0"/>
              </a:spcBef>
              <a:spcAft>
                <a:spcPct val="0"/>
              </a:spcAft>
              <a:defRPr sz="2100" b="1">
                <a:solidFill>
                  <a:schemeClr val="bg1"/>
                </a:solidFill>
                <a:latin typeface="Arial" charset="0"/>
                <a:ea typeface="黑体" pitchFamily="2" charset="-122"/>
              </a:defRPr>
            </a:lvl4pPr>
            <a:lvl5pPr eaLnBrk="0" fontAlgn="base" hangingPunct="0">
              <a:spcBef>
                <a:spcPct val="0"/>
              </a:spcBef>
              <a:spcAft>
                <a:spcPct val="0"/>
              </a:spcAft>
              <a:defRPr sz="2100" b="1">
                <a:solidFill>
                  <a:schemeClr val="bg1"/>
                </a:solidFill>
                <a:latin typeface="Arial" charset="0"/>
                <a:ea typeface="黑体" pitchFamily="2" charset="-122"/>
              </a:defRPr>
            </a:lvl5pPr>
            <a:lvl6pPr marL="342900" fontAlgn="base">
              <a:spcBef>
                <a:spcPct val="0"/>
              </a:spcBef>
              <a:spcAft>
                <a:spcPct val="0"/>
              </a:spcAft>
              <a:defRPr sz="2100" b="1">
                <a:solidFill>
                  <a:schemeClr val="bg1"/>
                </a:solidFill>
                <a:latin typeface="黑体" pitchFamily="2" charset="-122"/>
                <a:ea typeface="黑体" pitchFamily="2" charset="-122"/>
              </a:defRPr>
            </a:lvl6pPr>
            <a:lvl7pPr marL="685800" fontAlgn="base">
              <a:spcBef>
                <a:spcPct val="0"/>
              </a:spcBef>
              <a:spcAft>
                <a:spcPct val="0"/>
              </a:spcAft>
              <a:defRPr sz="2100" b="1">
                <a:solidFill>
                  <a:schemeClr val="bg1"/>
                </a:solidFill>
                <a:latin typeface="黑体" pitchFamily="2" charset="-122"/>
                <a:ea typeface="黑体" pitchFamily="2" charset="-122"/>
              </a:defRPr>
            </a:lvl7pPr>
            <a:lvl8pPr marL="1028700" fontAlgn="base">
              <a:spcBef>
                <a:spcPct val="0"/>
              </a:spcBef>
              <a:spcAft>
                <a:spcPct val="0"/>
              </a:spcAft>
              <a:defRPr sz="2100" b="1">
                <a:solidFill>
                  <a:schemeClr val="bg1"/>
                </a:solidFill>
                <a:latin typeface="黑体" pitchFamily="2" charset="-122"/>
                <a:ea typeface="黑体" pitchFamily="2" charset="-122"/>
              </a:defRPr>
            </a:lvl8pPr>
            <a:lvl9pPr marL="1371600" fontAlgn="base">
              <a:spcBef>
                <a:spcPct val="0"/>
              </a:spcBef>
              <a:spcAft>
                <a:spcPct val="0"/>
              </a:spcAft>
              <a:defRPr sz="2100" b="1">
                <a:solidFill>
                  <a:schemeClr val="bg1"/>
                </a:solidFill>
                <a:latin typeface="黑体" pitchFamily="2" charset="-122"/>
                <a:ea typeface="黑体" pitchFamily="2" charset="-122"/>
              </a:defRPr>
            </a:lvl9pPr>
          </a:lstStyle>
          <a:p>
            <a:pPr algn="ctr"/>
            <a:r>
              <a:rPr lang="zh-CN" altLang="en-US" sz="6000" dirty="0"/>
              <a:t>习题</a:t>
            </a:r>
          </a:p>
        </p:txBody>
      </p:sp>
      <p:sp>
        <p:nvSpPr>
          <p:cNvPr id="6" name="文本框 5">
            <a:extLst>
              <a:ext uri="{FF2B5EF4-FFF2-40B4-BE49-F238E27FC236}">
                <a16:creationId xmlns:a16="http://schemas.microsoft.com/office/drawing/2014/main" id="{3E04C1E3-AC7F-415D-B30B-6525D6D60D59}"/>
              </a:ext>
            </a:extLst>
          </p:cNvPr>
          <p:cNvSpPr txBox="1"/>
          <p:nvPr/>
        </p:nvSpPr>
        <p:spPr>
          <a:xfrm>
            <a:off x="3965704" y="4556647"/>
            <a:ext cx="4801314" cy="646331"/>
          </a:xfrm>
          <a:prstGeom prst="rect">
            <a:avLst/>
          </a:prstGeom>
          <a:noFill/>
        </p:spPr>
        <p:txBody>
          <a:bodyPr wrap="none" rtlCol="0">
            <a:spAutoFit/>
          </a:bodyPr>
          <a:lstStyle/>
          <a:p>
            <a:r>
              <a:rPr lang="zh-CN" altLang="en-US" sz="3600" b="1" dirty="0">
                <a:solidFill>
                  <a:srgbClr val="003F69"/>
                </a:solidFill>
              </a:rPr>
              <a:t>请同学们从前往后复习</a:t>
            </a:r>
            <a:endParaRPr lang="en-US" altLang="zh-CN" sz="3600" b="1" dirty="0">
              <a:solidFill>
                <a:srgbClr val="003F69"/>
              </a:solidFill>
            </a:endParaRPr>
          </a:p>
        </p:txBody>
      </p:sp>
    </p:spTree>
    <p:extLst>
      <p:ext uri="{BB962C8B-B14F-4D97-AF65-F5344CB8AC3E}">
        <p14:creationId xmlns:p14="http://schemas.microsoft.com/office/powerpoint/2010/main" val="95149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分词及评价</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10</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sp>
        <p:nvSpPr>
          <p:cNvPr id="12" name="文本框 11">
            <a:extLst>
              <a:ext uri="{FF2B5EF4-FFF2-40B4-BE49-F238E27FC236}">
                <a16:creationId xmlns:a16="http://schemas.microsoft.com/office/drawing/2014/main" id="{DA6D3ECF-610E-482F-85E7-22209C02F771}"/>
              </a:ext>
            </a:extLst>
          </p:cNvPr>
          <p:cNvSpPr txBox="1"/>
          <p:nvPr/>
        </p:nvSpPr>
        <p:spPr>
          <a:xfrm>
            <a:off x="1213570" y="1011015"/>
            <a:ext cx="9764859" cy="2677656"/>
          </a:xfrm>
          <a:prstGeom prst="rect">
            <a:avLst/>
          </a:prstGeom>
          <a:noFill/>
        </p:spPr>
        <p:txBody>
          <a:bodyPr wrap="square">
            <a:spAutoFit/>
          </a:bodyPr>
          <a:lstStyle/>
          <a:p>
            <a:r>
              <a:rPr lang="zh-CN" altLang="en-US" sz="2400" b="1" dirty="0">
                <a:solidFill>
                  <a:srgbClr val="000000"/>
                </a:solidFill>
                <a:latin typeface="宋体" panose="02010600030101010101" pitchFamily="2" charset="-122"/>
                <a:ea typeface="宋体" panose="02010600030101010101" pitchFamily="2" charset="-122"/>
              </a:rPr>
              <a:t>对于给定的一条语句：“欢迎新老师生前来就餐”，该句子标准分词结果如下：</a:t>
            </a:r>
          </a:p>
          <a:p>
            <a:r>
              <a:rPr lang="en-US" altLang="zh-CN" sz="2400" b="1" dirty="0">
                <a:solidFill>
                  <a:srgbClr val="000000"/>
                </a:solidFill>
                <a:latin typeface="宋体" panose="02010600030101010101" pitchFamily="2" charset="-122"/>
                <a:ea typeface="宋体" panose="02010600030101010101" pitchFamily="2" charset="-122"/>
              </a:rPr>
              <a:t>[‘</a:t>
            </a:r>
            <a:r>
              <a:rPr lang="zh-CN" altLang="en-US" sz="2400" b="1" dirty="0">
                <a:solidFill>
                  <a:srgbClr val="000000"/>
                </a:solidFill>
                <a:latin typeface="宋体" panose="02010600030101010101" pitchFamily="2" charset="-122"/>
                <a:ea typeface="宋体" panose="02010600030101010101" pitchFamily="2" charset="-122"/>
              </a:rPr>
              <a:t>欢迎</a:t>
            </a:r>
            <a:r>
              <a:rPr lang="en-US" altLang="zh-CN" sz="2400" b="1" dirty="0">
                <a:solidFill>
                  <a:srgbClr val="000000"/>
                </a:solidFill>
                <a:latin typeface="宋体" panose="02010600030101010101" pitchFamily="2" charset="-122"/>
                <a:ea typeface="宋体" panose="02010600030101010101" pitchFamily="2" charset="-122"/>
              </a:rPr>
              <a:t>’</a:t>
            </a:r>
            <a:r>
              <a:rPr lang="zh-CN" altLang="en-US" sz="2400" b="1" dirty="0">
                <a:solidFill>
                  <a:srgbClr val="000000"/>
                </a:solidFill>
                <a:latin typeface="宋体" panose="02010600030101010101" pitchFamily="2" charset="-122"/>
                <a:ea typeface="宋体" panose="02010600030101010101" pitchFamily="2" charset="-122"/>
              </a:rPr>
              <a:t>，‘新’，‘老’，‘师生’，‘前来’，‘就餐’</a:t>
            </a:r>
            <a:r>
              <a:rPr lang="en-US" altLang="zh-CN" sz="2400" b="1" dirty="0">
                <a:solidFill>
                  <a:srgbClr val="000000"/>
                </a:solidFill>
                <a:latin typeface="宋体" panose="02010600030101010101" pitchFamily="2" charset="-122"/>
                <a:ea typeface="宋体" panose="02010600030101010101" pitchFamily="2" charset="-122"/>
              </a:rPr>
              <a:t>]</a:t>
            </a:r>
          </a:p>
          <a:p>
            <a:r>
              <a:rPr lang="zh-CN" altLang="en-US" sz="2400" b="1" dirty="0">
                <a:solidFill>
                  <a:srgbClr val="000000"/>
                </a:solidFill>
                <a:latin typeface="宋体" panose="02010600030101010101" pitchFamily="2" charset="-122"/>
                <a:ea typeface="宋体" panose="02010600030101010101" pitchFamily="2" charset="-122"/>
              </a:rPr>
              <a:t>现有一分词系统对该句子分词结果如下：</a:t>
            </a:r>
          </a:p>
          <a:p>
            <a:r>
              <a:rPr lang="en-US" altLang="zh-CN" sz="2400" b="1" dirty="0">
                <a:solidFill>
                  <a:srgbClr val="000000"/>
                </a:solidFill>
                <a:latin typeface="宋体" panose="02010600030101010101" pitchFamily="2" charset="-122"/>
                <a:ea typeface="宋体" panose="02010600030101010101" pitchFamily="2" charset="-122"/>
              </a:rPr>
              <a:t>['</a:t>
            </a:r>
            <a:r>
              <a:rPr lang="zh-CN" altLang="en-US" sz="2400" b="1" dirty="0">
                <a:solidFill>
                  <a:srgbClr val="000000"/>
                </a:solidFill>
                <a:latin typeface="宋体" panose="02010600030101010101" pitchFamily="2" charset="-122"/>
                <a:ea typeface="宋体" panose="02010600030101010101" pitchFamily="2" charset="-122"/>
              </a:rPr>
              <a:t>欢迎</a:t>
            </a:r>
            <a:r>
              <a:rPr lang="en-US" altLang="zh-CN" sz="2400" b="1" dirty="0">
                <a:solidFill>
                  <a:srgbClr val="000000"/>
                </a:solidFill>
                <a:latin typeface="宋体" panose="02010600030101010101" pitchFamily="2" charset="-122"/>
                <a:ea typeface="宋体" panose="02010600030101010101" pitchFamily="2" charset="-122"/>
              </a:rPr>
              <a:t>’</a:t>
            </a:r>
            <a:r>
              <a:rPr lang="zh-CN" altLang="en-US" sz="2400" b="1" dirty="0">
                <a:solidFill>
                  <a:srgbClr val="000000"/>
                </a:solidFill>
                <a:latin typeface="宋体" panose="02010600030101010101" pitchFamily="2" charset="-122"/>
                <a:ea typeface="宋体" panose="02010600030101010101" pitchFamily="2" charset="-122"/>
              </a:rPr>
              <a:t>，‘新’，‘老师’，‘生前’，‘来’，‘就餐’</a:t>
            </a:r>
            <a:r>
              <a:rPr lang="en-US" altLang="zh-CN" sz="2400" b="1" dirty="0">
                <a:solidFill>
                  <a:srgbClr val="000000"/>
                </a:solidFill>
                <a:latin typeface="宋体" panose="02010600030101010101" pitchFamily="2" charset="-122"/>
                <a:ea typeface="宋体" panose="02010600030101010101" pitchFamily="2" charset="-122"/>
              </a:rPr>
              <a:t>]</a:t>
            </a:r>
          </a:p>
          <a:p>
            <a:r>
              <a:rPr lang="zh-CN" altLang="en-US" sz="2400" b="1" dirty="0">
                <a:solidFill>
                  <a:srgbClr val="000000"/>
                </a:solidFill>
                <a:latin typeface="宋体" panose="02010600030101010101" pitchFamily="2" charset="-122"/>
                <a:ea typeface="宋体" panose="02010600030101010101" pitchFamily="2" charset="-122"/>
              </a:rPr>
              <a:t>计算出该分词系统的精度</a:t>
            </a:r>
            <a:r>
              <a:rPr lang="en-US" altLang="zh-CN" sz="2400" b="1" dirty="0">
                <a:solidFill>
                  <a:srgbClr val="000000"/>
                </a:solidFill>
                <a:latin typeface="宋体" panose="02010600030101010101" pitchFamily="2" charset="-122"/>
                <a:ea typeface="宋体" panose="02010600030101010101" pitchFamily="2" charset="-122"/>
              </a:rPr>
              <a:t>(precision)</a:t>
            </a:r>
            <a:r>
              <a:rPr lang="zh-CN" altLang="en-US" sz="2400" b="1" dirty="0">
                <a:solidFill>
                  <a:srgbClr val="000000"/>
                </a:solidFill>
                <a:latin typeface="宋体" panose="02010600030101010101" pitchFamily="2" charset="-122"/>
                <a:ea typeface="宋体" panose="02010600030101010101" pitchFamily="2" charset="-122"/>
              </a:rPr>
              <a:t>、召回率</a:t>
            </a:r>
            <a:r>
              <a:rPr lang="en-US" altLang="zh-CN" sz="2400" b="1" dirty="0">
                <a:solidFill>
                  <a:srgbClr val="000000"/>
                </a:solidFill>
                <a:latin typeface="宋体" panose="02010600030101010101" pitchFamily="2" charset="-122"/>
                <a:ea typeface="宋体" panose="02010600030101010101" pitchFamily="2" charset="-122"/>
              </a:rPr>
              <a:t>(recall)</a:t>
            </a:r>
            <a:r>
              <a:rPr lang="zh-CN" altLang="en-US" sz="2400" b="1" dirty="0">
                <a:solidFill>
                  <a:srgbClr val="000000"/>
                </a:solidFill>
                <a:latin typeface="宋体" panose="02010600030101010101" pitchFamily="2" charset="-122"/>
                <a:ea typeface="宋体" panose="02010600030101010101" pitchFamily="2" charset="-122"/>
              </a:rPr>
              <a:t>、</a:t>
            </a:r>
            <a:r>
              <a:rPr lang="en-US" altLang="zh-CN" sz="2400" b="1" dirty="0">
                <a:solidFill>
                  <a:srgbClr val="000000"/>
                </a:solidFill>
                <a:latin typeface="宋体" panose="02010600030101010101" pitchFamily="2" charset="-122"/>
                <a:ea typeface="宋体" panose="02010600030101010101" pitchFamily="2" charset="-122"/>
              </a:rPr>
              <a:t>F1-score(</a:t>
            </a:r>
            <a:r>
              <a:rPr lang="zh-CN" altLang="en-US" sz="2400" b="1" dirty="0">
                <a:solidFill>
                  <a:srgbClr val="000000"/>
                </a:solidFill>
                <a:latin typeface="宋体" panose="02010600030101010101" pitchFamily="2" charset="-122"/>
                <a:ea typeface="宋体" panose="02010600030101010101" pitchFamily="2" charset="-122"/>
              </a:rPr>
              <a:t>注：只需写出结果分数计算形式，不需要计算出小数</a:t>
            </a:r>
            <a:r>
              <a:rPr lang="en-US" altLang="zh-CN" sz="2400" b="1" dirty="0">
                <a:solidFill>
                  <a:srgbClr val="000000"/>
                </a:solidFill>
                <a:latin typeface="宋体" panose="02010600030101010101" pitchFamily="2" charset="-122"/>
                <a:ea typeface="宋体" panose="02010600030101010101" pitchFamily="2" charset="-122"/>
              </a:rPr>
              <a:t>)</a:t>
            </a:r>
            <a:endParaRPr lang="zh-CN" altLang="en-US" sz="2400" b="1" dirty="0"/>
          </a:p>
        </p:txBody>
      </p:sp>
    </p:spTree>
    <p:extLst>
      <p:ext uri="{BB962C8B-B14F-4D97-AF65-F5344CB8AC3E}">
        <p14:creationId xmlns:p14="http://schemas.microsoft.com/office/powerpoint/2010/main" val="122508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分词及评价</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11</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sp>
        <p:nvSpPr>
          <p:cNvPr id="9" name="文本框 8">
            <a:extLst>
              <a:ext uri="{FF2B5EF4-FFF2-40B4-BE49-F238E27FC236}">
                <a16:creationId xmlns:a16="http://schemas.microsoft.com/office/drawing/2014/main" id="{800F620F-8EB6-4016-931F-F73C1824E856}"/>
              </a:ext>
            </a:extLst>
          </p:cNvPr>
          <p:cNvSpPr txBox="1"/>
          <p:nvPr/>
        </p:nvSpPr>
        <p:spPr>
          <a:xfrm>
            <a:off x="1524000" y="841764"/>
            <a:ext cx="5222260" cy="2769989"/>
          </a:xfrm>
          <a:prstGeom prst="rect">
            <a:avLst/>
          </a:prstGeom>
          <a:noFill/>
        </p:spPr>
        <p:txBody>
          <a:bodyPr wrap="square">
            <a:spAutoFit/>
          </a:bodyPr>
          <a:lstStyle/>
          <a:p>
            <a:r>
              <a:rPr lang="zh-CN" altLang="en-US" sz="1800" b="0" i="0" u="none" strike="noStrike" baseline="0" dirty="0">
                <a:latin typeface="宋体" panose="02010600030101010101" pitchFamily="2" charset="-122"/>
                <a:ea typeface="宋体" panose="02010600030101010101" pitchFamily="2" charset="-122"/>
              </a:rPr>
              <a:t>设标准分词为</a:t>
            </a:r>
            <a:r>
              <a:rPr lang="en-US" altLang="zh-CN" sz="1800" b="0" i="0" u="none" strike="noStrike" baseline="0" dirty="0">
                <a:latin typeface="宋体" panose="02010600030101010101" pitchFamily="2" charset="-122"/>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，分词系统为</a:t>
            </a:r>
            <a:r>
              <a:rPr lang="en-US" altLang="zh-CN" sz="1800" b="0" i="0" u="none" strike="noStrike" baseline="0" dirty="0">
                <a:latin typeface="宋体" panose="02010600030101010101" pitchFamily="2" charset="-122"/>
                <a:ea typeface="宋体" panose="02010600030101010101" pitchFamily="2" charset="-122"/>
              </a:rPr>
              <a:t>B</a:t>
            </a:r>
          </a:p>
          <a:p>
            <a:r>
              <a:rPr lang="en-US" altLang="zh-CN" sz="1800" b="0" i="0" u="none" strike="noStrike" baseline="0" dirty="0">
                <a:latin typeface="宋体" panose="02010600030101010101" pitchFamily="2" charset="-122"/>
                <a:ea typeface="宋体" panose="02010600030101010101" pitchFamily="2" charset="-122"/>
              </a:rPr>
              <a:t>A</a:t>
            </a:r>
            <a:r>
              <a:rPr lang="zh-CN" altLang="en-US" sz="2400" b="0" i="0" u="none" strike="noStrike" baseline="0" dirty="0">
                <a:latin typeface="宋体" panose="02010600030101010101" pitchFamily="2" charset="-122"/>
                <a:ea typeface="宋体" panose="02010600030101010101" pitchFamily="2" charset="-122"/>
              </a:rPr>
              <a:t>∩</a:t>
            </a:r>
            <a:r>
              <a:rPr lang="en-US" altLang="zh-CN" sz="2400" b="0" i="0" u="none" strike="noStrike" baseline="0" dirty="0">
                <a:latin typeface="宋体" panose="02010600030101010101" pitchFamily="2" charset="-122"/>
                <a:ea typeface="宋体" panose="02010600030101010101" pitchFamily="2" charset="-122"/>
              </a:rPr>
              <a:t>B=</a:t>
            </a:r>
            <a:r>
              <a:rPr lang="en-US" altLang="zh-CN" sz="1800" b="0" i="0" u="none" strike="noStrike" baseline="0"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欢迎</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，‘新’，‘就餐’</a:t>
            </a:r>
            <a:r>
              <a:rPr lang="en-US" altLang="zh-CN" sz="1800" b="0" i="0" u="none" strike="noStrike" baseline="0" dirty="0">
                <a:latin typeface="宋体" panose="02010600030101010101" pitchFamily="2" charset="-122"/>
                <a:ea typeface="宋体" panose="02010600030101010101" pitchFamily="2" charset="-122"/>
              </a:rPr>
              <a:t>}</a:t>
            </a:r>
          </a:p>
          <a:p>
            <a:r>
              <a:rPr lang="en-US" altLang="zh-CN" dirty="0"/>
              <a:t>|</a:t>
            </a:r>
            <a:r>
              <a:rPr lang="en-US" altLang="zh-CN" sz="1800" b="0" i="0" u="none" strike="noStrike" baseline="0" dirty="0">
                <a:latin typeface="宋体" panose="02010600030101010101" pitchFamily="2" charset="-122"/>
                <a:ea typeface="宋体" panose="02010600030101010101" pitchFamily="2" charset="-122"/>
              </a:rPr>
              <a:t> A</a:t>
            </a:r>
            <a:r>
              <a:rPr lang="zh-CN" altLang="en-US" sz="2400" b="0" i="0" u="none" strike="noStrike" baseline="0" dirty="0">
                <a:latin typeface="宋体" panose="02010600030101010101" pitchFamily="2" charset="-122"/>
                <a:ea typeface="宋体" panose="02010600030101010101" pitchFamily="2" charset="-122"/>
              </a:rPr>
              <a:t>∩</a:t>
            </a:r>
            <a:r>
              <a:rPr lang="en-US" altLang="zh-CN" sz="2400" b="0" i="0" u="none" strike="noStrike" baseline="0" dirty="0">
                <a:latin typeface="宋体" panose="02010600030101010101" pitchFamily="2" charset="-122"/>
                <a:ea typeface="宋体" panose="02010600030101010101" pitchFamily="2" charset="-122"/>
              </a:rPr>
              <a:t>B|=3</a:t>
            </a:r>
          </a:p>
          <a:p>
            <a:r>
              <a:rPr lang="en-US" altLang="zh-CN" sz="2400" dirty="0">
                <a:latin typeface="宋体" panose="02010600030101010101" pitchFamily="2" charset="-122"/>
                <a:ea typeface="宋体" panose="02010600030101010101" pitchFamily="2" charset="-122"/>
              </a:rPr>
              <a:t>|A|=6</a:t>
            </a:r>
          </a:p>
          <a:p>
            <a:r>
              <a:rPr lang="en-US" altLang="zh-CN" sz="2400" dirty="0">
                <a:latin typeface="宋体" panose="02010600030101010101" pitchFamily="2" charset="-122"/>
                <a:ea typeface="宋体" panose="02010600030101010101" pitchFamily="2" charset="-122"/>
              </a:rPr>
              <a:t>|B|=6</a:t>
            </a:r>
          </a:p>
          <a:p>
            <a:r>
              <a:rPr lang="en-US" altLang="zh-CN" sz="2400" dirty="0">
                <a:latin typeface="宋体" panose="02010600030101010101" pitchFamily="2" charset="-122"/>
                <a:ea typeface="宋体" panose="02010600030101010101" pitchFamily="2" charset="-122"/>
              </a:rPr>
              <a:t>P=</a:t>
            </a:r>
            <a:r>
              <a:rPr lang="en-US" altLang="zh-CN" dirty="0"/>
              <a:t> |</a:t>
            </a:r>
            <a:r>
              <a:rPr lang="en-US" altLang="zh-CN" sz="1800" b="0" i="0" u="none" strike="noStrike" baseline="0" dirty="0">
                <a:latin typeface="宋体" panose="02010600030101010101" pitchFamily="2" charset="-122"/>
                <a:ea typeface="宋体" panose="02010600030101010101" pitchFamily="2" charset="-122"/>
              </a:rPr>
              <a:t> A</a:t>
            </a:r>
            <a:r>
              <a:rPr lang="zh-CN" altLang="en-US" sz="2400" b="0" i="0" u="none" strike="noStrike" baseline="0" dirty="0">
                <a:latin typeface="宋体" panose="02010600030101010101" pitchFamily="2" charset="-122"/>
                <a:ea typeface="宋体" panose="02010600030101010101" pitchFamily="2" charset="-122"/>
              </a:rPr>
              <a:t>∩</a:t>
            </a:r>
            <a:r>
              <a:rPr lang="en-US" altLang="zh-CN" sz="2400" b="0" i="0" u="none" strike="noStrike" baseline="0" dirty="0">
                <a:latin typeface="宋体" panose="02010600030101010101" pitchFamily="2" charset="-122"/>
                <a:ea typeface="宋体" panose="02010600030101010101" pitchFamily="2" charset="-122"/>
              </a:rPr>
              <a:t>B|/|B|=3/6=1/2</a:t>
            </a:r>
          </a:p>
          <a:p>
            <a:r>
              <a:rPr lang="en-US" altLang="zh-CN" dirty="0">
                <a:latin typeface="宋体" panose="02010600030101010101" pitchFamily="2" charset="-122"/>
                <a:ea typeface="宋体" panose="02010600030101010101" pitchFamily="2" charset="-122"/>
              </a:rPr>
              <a:t>R</a:t>
            </a:r>
            <a:r>
              <a:rPr lang="en-US" altLang="zh-CN" sz="1800" dirty="0">
                <a:latin typeface="宋体" panose="02010600030101010101" pitchFamily="2" charset="-122"/>
                <a:ea typeface="宋体" panose="02010600030101010101" pitchFamily="2" charset="-122"/>
              </a:rPr>
              <a:t>=</a:t>
            </a:r>
            <a:r>
              <a:rPr lang="en-US" altLang="zh-CN" dirty="0"/>
              <a:t> |</a:t>
            </a:r>
            <a:r>
              <a:rPr lang="en-US" altLang="zh-CN" sz="1400" b="0" i="0" u="none" strike="noStrike" baseline="0" dirty="0">
                <a:latin typeface="宋体" panose="02010600030101010101" pitchFamily="2" charset="-122"/>
                <a:ea typeface="宋体" panose="02010600030101010101" pitchFamily="2" charset="-122"/>
              </a:rPr>
              <a:t> 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宋体" panose="02010600030101010101" pitchFamily="2" charset="-122"/>
                <a:ea typeface="宋体" panose="02010600030101010101" pitchFamily="2" charset="-122"/>
              </a:rPr>
              <a:t>B|/|A|=3/6=1/2</a:t>
            </a:r>
            <a:endParaRPr lang="zh-CN" altLang="en-US" dirty="0"/>
          </a:p>
          <a:p>
            <a:r>
              <a:rPr lang="en-US" altLang="zh-CN" dirty="0"/>
              <a:t>F1=2*P*R/(P+R)=1/2</a:t>
            </a:r>
            <a:endParaRPr lang="zh-CN" altLang="en-US" dirty="0"/>
          </a:p>
        </p:txBody>
      </p:sp>
      <p:sp>
        <p:nvSpPr>
          <p:cNvPr id="13" name="文本框 12">
            <a:extLst>
              <a:ext uri="{FF2B5EF4-FFF2-40B4-BE49-F238E27FC236}">
                <a16:creationId xmlns:a16="http://schemas.microsoft.com/office/drawing/2014/main" id="{5B183BD8-2415-499E-9D09-1B104618BA12}"/>
              </a:ext>
            </a:extLst>
          </p:cNvPr>
          <p:cNvSpPr txBox="1"/>
          <p:nvPr/>
        </p:nvSpPr>
        <p:spPr>
          <a:xfrm>
            <a:off x="900263" y="4166700"/>
            <a:ext cx="10612841" cy="1200329"/>
          </a:xfrm>
          <a:prstGeom prst="rect">
            <a:avLst/>
          </a:prstGeom>
          <a:noFill/>
        </p:spPr>
        <p:txBody>
          <a:bodyPr wrap="square">
            <a:spAutoFit/>
          </a:bodyPr>
          <a:lstStyle/>
          <a:p>
            <a:r>
              <a:rPr lang="zh-CN" altLang="en-US" sz="1800" b="1" dirty="0">
                <a:solidFill>
                  <a:srgbClr val="000000"/>
                </a:solidFill>
                <a:latin typeface="宋体" panose="02010600030101010101" pitchFamily="2" charset="-122"/>
                <a:ea typeface="宋体" panose="02010600030101010101" pitchFamily="2" charset="-122"/>
              </a:rPr>
              <a:t>“欢迎新的老师生前来准时的就餐”，该句子标准分词结果如下：</a:t>
            </a:r>
          </a:p>
          <a:p>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欢迎</a:t>
            </a: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，‘新’， ‘</a:t>
            </a:r>
            <a:r>
              <a:rPr lang="zh-CN" altLang="en-US" b="1" dirty="0">
                <a:solidFill>
                  <a:srgbClr val="000000"/>
                </a:solidFill>
                <a:latin typeface="宋体" panose="02010600030101010101" pitchFamily="2" charset="-122"/>
                <a:ea typeface="宋体" panose="02010600030101010101" pitchFamily="2" charset="-122"/>
              </a:rPr>
              <a:t>的</a:t>
            </a:r>
            <a:r>
              <a:rPr lang="zh-CN" altLang="en-US" sz="1800" b="1" dirty="0">
                <a:solidFill>
                  <a:srgbClr val="000000"/>
                </a:solidFill>
                <a:latin typeface="宋体" panose="02010600030101010101" pitchFamily="2" charset="-122"/>
                <a:ea typeface="宋体" panose="02010600030101010101" pitchFamily="2" charset="-122"/>
              </a:rPr>
              <a:t>’，‘老’，‘师生’，‘前来’，‘准时’，的’，‘就餐’</a:t>
            </a:r>
            <a:r>
              <a:rPr lang="en-US" altLang="zh-CN" sz="1800" b="1" dirty="0">
                <a:solidFill>
                  <a:srgbClr val="000000"/>
                </a:solidFill>
                <a:latin typeface="宋体" panose="02010600030101010101" pitchFamily="2" charset="-122"/>
                <a:ea typeface="宋体" panose="02010600030101010101" pitchFamily="2" charset="-122"/>
              </a:rPr>
              <a:t>]</a:t>
            </a:r>
          </a:p>
          <a:p>
            <a:r>
              <a:rPr lang="zh-CN" altLang="en-US" sz="1800" b="1" dirty="0">
                <a:solidFill>
                  <a:srgbClr val="000000"/>
                </a:solidFill>
                <a:latin typeface="宋体" panose="02010600030101010101" pitchFamily="2" charset="-122"/>
                <a:ea typeface="宋体" panose="02010600030101010101" pitchFamily="2" charset="-122"/>
              </a:rPr>
              <a:t>现有一分词系统对该句子分词结果如下：</a:t>
            </a:r>
          </a:p>
          <a:p>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欢迎</a:t>
            </a:r>
            <a:r>
              <a:rPr lang="en-US" altLang="zh-CN" sz="1800" b="1" dirty="0">
                <a:solidFill>
                  <a:srgbClr val="000000"/>
                </a:solidFill>
                <a:latin typeface="宋体" panose="02010600030101010101" pitchFamily="2" charset="-122"/>
                <a:ea typeface="宋体" panose="02010600030101010101" pitchFamily="2" charset="-122"/>
              </a:rPr>
              <a:t>’</a:t>
            </a:r>
            <a:r>
              <a:rPr lang="zh-CN" altLang="en-US" sz="1800" b="1" dirty="0">
                <a:solidFill>
                  <a:srgbClr val="000000"/>
                </a:solidFill>
                <a:latin typeface="宋体" panose="02010600030101010101" pitchFamily="2" charset="-122"/>
                <a:ea typeface="宋体" panose="02010600030101010101" pitchFamily="2" charset="-122"/>
              </a:rPr>
              <a:t>，‘新’， ‘</a:t>
            </a:r>
            <a:r>
              <a:rPr lang="zh-CN" altLang="en-US" b="1" dirty="0">
                <a:solidFill>
                  <a:srgbClr val="000000"/>
                </a:solidFill>
                <a:latin typeface="宋体" panose="02010600030101010101" pitchFamily="2" charset="-122"/>
                <a:ea typeface="宋体" panose="02010600030101010101" pitchFamily="2" charset="-122"/>
              </a:rPr>
              <a:t>的</a:t>
            </a:r>
            <a:r>
              <a:rPr lang="zh-CN" altLang="en-US" sz="1800" b="1" dirty="0">
                <a:solidFill>
                  <a:srgbClr val="000000"/>
                </a:solidFill>
                <a:latin typeface="宋体" panose="02010600030101010101" pitchFamily="2" charset="-122"/>
                <a:ea typeface="宋体" panose="02010600030101010101" pitchFamily="2" charset="-122"/>
              </a:rPr>
              <a:t>’，‘老师’，‘生前’，‘来’， ‘准’，‘时’，的’，‘就餐’</a:t>
            </a:r>
            <a:r>
              <a:rPr lang="en-US" altLang="zh-CN" sz="1800" b="1" dirty="0">
                <a:solidFill>
                  <a:srgbClr val="000000"/>
                </a:solidFill>
                <a:latin typeface="宋体" panose="02010600030101010101" pitchFamily="2" charset="-122"/>
                <a:ea typeface="宋体" panose="02010600030101010101" pitchFamily="2" charset="-122"/>
              </a:rPr>
              <a:t>]</a:t>
            </a:r>
          </a:p>
        </p:txBody>
      </p:sp>
      <p:sp>
        <p:nvSpPr>
          <p:cNvPr id="14" name="文本框 13">
            <a:extLst>
              <a:ext uri="{FF2B5EF4-FFF2-40B4-BE49-F238E27FC236}">
                <a16:creationId xmlns:a16="http://schemas.microsoft.com/office/drawing/2014/main" id="{A417D060-A4FB-494A-9200-263198A3B665}"/>
              </a:ext>
            </a:extLst>
          </p:cNvPr>
          <p:cNvSpPr txBox="1"/>
          <p:nvPr/>
        </p:nvSpPr>
        <p:spPr>
          <a:xfrm>
            <a:off x="900263" y="5428699"/>
            <a:ext cx="6097136" cy="461665"/>
          </a:xfrm>
          <a:prstGeom prst="rect">
            <a:avLst/>
          </a:prstGeom>
          <a:noFill/>
        </p:spPr>
        <p:txBody>
          <a:bodyPr wrap="square">
            <a:spAutoFit/>
          </a:bodyPr>
          <a:lstStyle/>
          <a:p>
            <a:r>
              <a:rPr lang="en-US" altLang="zh-CN" sz="1800" b="0" i="0" u="none" strike="noStrike" baseline="0" dirty="0">
                <a:latin typeface="宋体" panose="02010600030101010101" pitchFamily="2" charset="-122"/>
                <a:ea typeface="宋体" panose="02010600030101010101" pitchFamily="2" charset="-122"/>
              </a:rPr>
              <a:t>A</a:t>
            </a:r>
            <a:r>
              <a:rPr lang="zh-CN" altLang="en-US" sz="2400" b="0" i="0" u="none" strike="noStrike" baseline="0" dirty="0">
                <a:latin typeface="宋体" panose="02010600030101010101" pitchFamily="2" charset="-122"/>
                <a:ea typeface="宋体" panose="02010600030101010101" pitchFamily="2" charset="-122"/>
              </a:rPr>
              <a:t>∩</a:t>
            </a:r>
            <a:r>
              <a:rPr lang="en-US" altLang="zh-CN" sz="2400" b="0" i="0" u="none" strike="noStrike" baseline="0" dirty="0">
                <a:latin typeface="宋体" panose="02010600030101010101" pitchFamily="2" charset="-122"/>
                <a:ea typeface="宋体" panose="02010600030101010101" pitchFamily="2" charset="-122"/>
              </a:rPr>
              <a:t>B=</a:t>
            </a:r>
            <a:r>
              <a:rPr lang="en-US" altLang="zh-CN" sz="1800" b="0" i="0" u="none" strike="noStrike" baseline="0"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欢迎</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，‘新’，</a:t>
            </a:r>
            <a:r>
              <a:rPr lang="zh-CN" altLang="en-US" sz="1800" b="1" dirty="0">
                <a:solidFill>
                  <a:srgbClr val="00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的</a:t>
            </a:r>
            <a:r>
              <a:rPr lang="zh-CN" altLang="en-US" sz="1800" b="1" dirty="0">
                <a:solidFill>
                  <a:srgbClr val="00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的</a:t>
            </a:r>
            <a:r>
              <a:rPr lang="zh-CN" altLang="en-US" sz="1800" b="1" dirty="0">
                <a:solidFill>
                  <a:srgbClr val="00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‘就餐’</a:t>
            </a:r>
            <a:r>
              <a:rPr lang="en-US" altLang="zh-CN" sz="1800" b="0" i="0" u="none" strike="noStrike" baseline="0" dirty="0">
                <a:latin typeface="宋体" panose="02010600030101010101" pitchFamily="2" charset="-122"/>
                <a:ea typeface="宋体" panose="02010600030101010101" pitchFamily="2" charset="-122"/>
              </a:rPr>
              <a:t>}</a:t>
            </a:r>
          </a:p>
        </p:txBody>
      </p:sp>
      <p:sp>
        <p:nvSpPr>
          <p:cNvPr id="15" name="文本框 14">
            <a:extLst>
              <a:ext uri="{FF2B5EF4-FFF2-40B4-BE49-F238E27FC236}">
                <a16:creationId xmlns:a16="http://schemas.microsoft.com/office/drawing/2014/main" id="{4F49A4FF-3BFA-48D2-BA83-E21675E644EC}"/>
              </a:ext>
            </a:extLst>
          </p:cNvPr>
          <p:cNvSpPr txBox="1"/>
          <p:nvPr/>
        </p:nvSpPr>
        <p:spPr>
          <a:xfrm>
            <a:off x="900263" y="3799294"/>
            <a:ext cx="6097136" cy="369332"/>
          </a:xfrm>
          <a:prstGeom prst="rect">
            <a:avLst/>
          </a:prstGeom>
          <a:noFill/>
        </p:spPr>
        <p:txBody>
          <a:bodyPr wrap="square">
            <a:spAutoFit/>
          </a:bodyPr>
          <a:lstStyle/>
          <a:p>
            <a:r>
              <a:rPr lang="zh-CN" altLang="en-US" dirty="0">
                <a:solidFill>
                  <a:srgbClr val="FF0000"/>
                </a:solidFill>
                <a:latin typeface="宋体" panose="02010600030101010101" pitchFamily="2" charset="-122"/>
                <a:ea typeface="宋体" panose="02010600030101010101" pitchFamily="2" charset="-122"/>
              </a:rPr>
              <a:t>假如句子改为：</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0911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3" name="文本框 12">
            <a:extLst>
              <a:ext uri="{FF2B5EF4-FFF2-40B4-BE49-F238E27FC236}">
                <a16:creationId xmlns:a16="http://schemas.microsoft.com/office/drawing/2014/main" id="{2A62BD42-D5D4-4C6F-8085-C1BBA37B8C03}"/>
              </a:ext>
            </a:extLst>
          </p:cNvPr>
          <p:cNvSpPr txBox="1"/>
          <p:nvPr/>
        </p:nvSpPr>
        <p:spPr>
          <a:xfrm>
            <a:off x="1588257" y="852372"/>
            <a:ext cx="9213945" cy="1384995"/>
          </a:xfrm>
          <a:prstGeom prst="rect">
            <a:avLst/>
          </a:prstGeom>
          <a:noFill/>
        </p:spPr>
        <p:txBody>
          <a:bodyPr wrap="square">
            <a:spAutoFit/>
          </a:bodyPr>
          <a:lstStyle/>
          <a:p>
            <a:r>
              <a:rPr lang="zh-CN" altLang="en-US" sz="2800" b="0" i="0" u="none" strike="noStrike" baseline="0" dirty="0">
                <a:solidFill>
                  <a:srgbClr val="000000"/>
                </a:solidFill>
                <a:latin typeface="宋体" panose="02010600030101010101" pitchFamily="2" charset="-122"/>
                <a:ea typeface="宋体" panose="02010600030101010101" pitchFamily="2" charset="-122"/>
              </a:rPr>
              <a:t>现有一词典如下表格所示，对于句子“</a:t>
            </a:r>
            <a:r>
              <a:rPr lang="zh-CN" altLang="en-US" sz="2800" dirty="0">
                <a:solidFill>
                  <a:srgbClr val="000000"/>
                </a:solidFill>
                <a:latin typeface="宋体" panose="02010600030101010101" pitchFamily="2" charset="-122"/>
                <a:ea typeface="宋体" panose="02010600030101010101" pitchFamily="2" charset="-122"/>
              </a:rPr>
              <a:t>中国人为了实现自己的梦想</a:t>
            </a:r>
            <a:r>
              <a:rPr lang="zh-CN" altLang="en-US" sz="2800" b="0" i="0" u="none" strike="noStrike" baseline="0" dirty="0">
                <a:solidFill>
                  <a:srgbClr val="000000"/>
                </a:solidFill>
                <a:latin typeface="宋体" panose="02010600030101010101" pitchFamily="2" charset="-122"/>
                <a:ea typeface="宋体" panose="02010600030101010101" pitchFamily="2" charset="-122"/>
              </a:rPr>
              <a:t>”，请分别采用正向最大切分法和反向最大切分法进行分词；并列举三种基于词典的分词方法。</a:t>
            </a:r>
            <a:endParaRPr lang="zh-CN" altLang="en-US" sz="2800" dirty="0"/>
          </a:p>
        </p:txBody>
      </p:sp>
      <p:graphicFrame>
        <p:nvGraphicFramePr>
          <p:cNvPr id="4" name="表格 4">
            <a:extLst>
              <a:ext uri="{FF2B5EF4-FFF2-40B4-BE49-F238E27FC236}">
                <a16:creationId xmlns:a16="http://schemas.microsoft.com/office/drawing/2014/main" id="{C741EC07-ACC3-430E-B645-035824D53F97}"/>
              </a:ext>
            </a:extLst>
          </p:cNvPr>
          <p:cNvGraphicFramePr>
            <a:graphicFrameLocks noGrp="1"/>
          </p:cNvGraphicFramePr>
          <p:nvPr>
            <p:extLst>
              <p:ext uri="{D42A27DB-BD31-4B8C-83A1-F6EECF244321}">
                <p14:modId xmlns:p14="http://schemas.microsoft.com/office/powerpoint/2010/main" val="2677224193"/>
              </p:ext>
            </p:extLst>
          </p:nvPr>
        </p:nvGraphicFramePr>
        <p:xfrm>
          <a:off x="1813560" y="227822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89622808"/>
                    </a:ext>
                  </a:extLst>
                </a:gridCol>
                <a:gridCol w="2032000">
                  <a:extLst>
                    <a:ext uri="{9D8B030D-6E8A-4147-A177-3AD203B41FA5}">
                      <a16:colId xmlns:a16="http://schemas.microsoft.com/office/drawing/2014/main" val="3089042199"/>
                    </a:ext>
                  </a:extLst>
                </a:gridCol>
                <a:gridCol w="2032000">
                  <a:extLst>
                    <a:ext uri="{9D8B030D-6E8A-4147-A177-3AD203B41FA5}">
                      <a16:colId xmlns:a16="http://schemas.microsoft.com/office/drawing/2014/main" val="3899537589"/>
                    </a:ext>
                  </a:extLst>
                </a:gridCol>
                <a:gridCol w="2032000">
                  <a:extLst>
                    <a:ext uri="{9D8B030D-6E8A-4147-A177-3AD203B41FA5}">
                      <a16:colId xmlns:a16="http://schemas.microsoft.com/office/drawing/2014/main" val="3491404548"/>
                    </a:ext>
                  </a:extLst>
                </a:gridCol>
              </a:tblGrid>
              <a:tr h="370840">
                <a:tc>
                  <a:txBody>
                    <a:bodyPr/>
                    <a:lstStyle/>
                    <a:p>
                      <a:r>
                        <a:rPr lang="zh-CN" altLang="en-US" dirty="0">
                          <a:solidFill>
                            <a:schemeClr val="tx1"/>
                          </a:solidFill>
                        </a:rPr>
                        <a:t>中国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国人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人为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8169447"/>
                  </a:ext>
                </a:extLst>
              </a:tr>
              <a:tr h="370840">
                <a:tc>
                  <a:txBody>
                    <a:bodyPr/>
                    <a:lstStyle/>
                    <a:p>
                      <a:r>
                        <a:rPr lang="zh-CN" altLang="en-US" dirty="0">
                          <a:solidFill>
                            <a:schemeClr val="tx1"/>
                          </a:solidFill>
                        </a:rPr>
                        <a:t>为了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实现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自己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8757505"/>
                  </a:ext>
                </a:extLst>
              </a:tr>
              <a:tr h="370840">
                <a:tc>
                  <a:txBody>
                    <a:bodyPr/>
                    <a:lstStyle/>
                    <a:p>
                      <a:r>
                        <a:rPr lang="zh-CN" altLang="en-US" dirty="0">
                          <a:solidFill>
                            <a:schemeClr val="tx1"/>
                          </a:solidFill>
                        </a:rPr>
                        <a:t>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梦想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072715"/>
                  </a:ext>
                </a:extLst>
              </a:tr>
              <a:tr h="370840">
                <a:tc>
                  <a:txBody>
                    <a:bodyPr/>
                    <a:lstStyle/>
                    <a:p>
                      <a:r>
                        <a:rPr lang="zh-CN" altLang="en-US" dirty="0">
                          <a:solidFill>
                            <a:schemeClr val="tx1"/>
                          </a:solidFill>
                        </a:rPr>
                        <a:t>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6540668"/>
                  </a:ext>
                </a:extLst>
              </a:tr>
            </a:tbl>
          </a:graphicData>
        </a:graphic>
      </p:graphicFrame>
    </p:spTree>
    <p:extLst>
      <p:ext uri="{BB962C8B-B14F-4D97-AF65-F5344CB8AC3E}">
        <p14:creationId xmlns:p14="http://schemas.microsoft.com/office/powerpoint/2010/main" val="142199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文本框 8">
            <a:extLst>
              <a:ext uri="{FF2B5EF4-FFF2-40B4-BE49-F238E27FC236}">
                <a16:creationId xmlns:a16="http://schemas.microsoft.com/office/drawing/2014/main" id="{918F2046-5E96-498C-B729-C1970FBDE37F}"/>
              </a:ext>
            </a:extLst>
          </p:cNvPr>
          <p:cNvSpPr txBox="1"/>
          <p:nvPr/>
        </p:nvSpPr>
        <p:spPr>
          <a:xfrm>
            <a:off x="1664538" y="1197529"/>
            <a:ext cx="6097136" cy="369332"/>
          </a:xfrm>
          <a:prstGeom prst="rect">
            <a:avLst/>
          </a:prstGeom>
          <a:noFill/>
        </p:spPr>
        <p:txBody>
          <a:bodyPr wrap="square">
            <a:spAutoFit/>
          </a:bodyPr>
          <a:lstStyle/>
          <a:p>
            <a:r>
              <a:rPr lang="zh-CN" altLang="en-US" sz="1800" b="0" i="0" u="none" strike="noStrike" baseline="0" dirty="0">
                <a:latin typeface="宋体" panose="02010600030101010101" pitchFamily="2" charset="-122"/>
                <a:ea typeface="宋体" panose="02010600030101010101" pitchFamily="2" charset="-122"/>
              </a:rPr>
              <a:t>正向切分为： 中国</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人为</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了</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实现</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自己</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梦想</a:t>
            </a:r>
            <a:endParaRPr lang="en-US" altLang="zh-CN" sz="1800" b="0" i="0" u="none" strike="noStrike" baseline="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10E661A1-9E53-4B3E-A870-B7B3BF90BC4E}"/>
              </a:ext>
            </a:extLst>
          </p:cNvPr>
          <p:cNvSpPr txBox="1"/>
          <p:nvPr/>
        </p:nvSpPr>
        <p:spPr>
          <a:xfrm>
            <a:off x="1664538" y="1800116"/>
            <a:ext cx="6097136"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逆向切分为：</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国人</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为了</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实现</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自己</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梦想</a:t>
            </a:r>
            <a:endParaRPr lang="en-US" altLang="zh-CN" sz="1800" b="0" i="0" u="none" strike="noStrike" baseline="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A51D788-5F62-4076-A09F-E7DF31A55CC0}"/>
              </a:ext>
            </a:extLst>
          </p:cNvPr>
          <p:cNvSpPr txBox="1"/>
          <p:nvPr/>
        </p:nvSpPr>
        <p:spPr>
          <a:xfrm>
            <a:off x="1712305" y="2707692"/>
            <a:ext cx="6097136" cy="1477328"/>
          </a:xfrm>
          <a:prstGeom prst="rect">
            <a:avLst/>
          </a:prstGeom>
          <a:noFill/>
        </p:spPr>
        <p:txBody>
          <a:bodyPr wrap="square">
            <a:spAutoFit/>
          </a:bodyPr>
          <a:lstStyle/>
          <a:p>
            <a:r>
              <a:rPr lang="zh-CN" altLang="en-US" sz="1800" b="0" i="0" u="none" strike="noStrike" baseline="0" dirty="0">
                <a:latin typeface="宋体" panose="02010600030101010101" pitchFamily="2" charset="-122"/>
                <a:ea typeface="宋体" panose="02010600030101010101" pitchFamily="2" charset="-122"/>
              </a:rPr>
              <a:t>词典分词方法主要有：</a:t>
            </a:r>
            <a:endParaRPr lang="en-US" altLang="zh-CN" sz="1800" b="0" i="0" u="none" strike="noStrike" baseline="0" dirty="0">
              <a:latin typeface="宋体" panose="02010600030101010101" pitchFamily="2" charset="-122"/>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正向最长匹配法</a:t>
            </a:r>
          </a:p>
          <a:p>
            <a:r>
              <a:rPr lang="zh-CN" altLang="en-US" sz="1800" b="0" i="0" u="none" strike="noStrike" baseline="0" dirty="0">
                <a:latin typeface="宋体" panose="02010600030101010101" pitchFamily="2" charset="-122"/>
                <a:ea typeface="宋体" panose="02010600030101010101" pitchFamily="2" charset="-122"/>
              </a:rPr>
              <a:t>逆向最长匹配法</a:t>
            </a:r>
          </a:p>
          <a:p>
            <a:r>
              <a:rPr lang="zh-CN" altLang="en-US" sz="1800" b="0" i="0" u="none" strike="noStrike" baseline="0" dirty="0">
                <a:latin typeface="宋体" panose="02010600030101010101" pitchFamily="2" charset="-122"/>
                <a:ea typeface="宋体" panose="02010600030101010101" pitchFamily="2" charset="-122"/>
              </a:rPr>
              <a:t>双向最长匹配法</a:t>
            </a:r>
          </a:p>
          <a:p>
            <a:r>
              <a:rPr lang="zh-CN" altLang="en-US" sz="1800" b="0" i="0" u="none" strike="noStrike" baseline="0" dirty="0">
                <a:latin typeface="宋体" panose="02010600030101010101" pitchFamily="2" charset="-122"/>
                <a:ea typeface="宋体" panose="02010600030101010101" pitchFamily="2" charset="-122"/>
              </a:rPr>
              <a:t>等</a:t>
            </a:r>
            <a:endParaRPr lang="en-US" altLang="zh-CN" sz="1800" b="0" i="0" u="none" strike="noStrike" baseline="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7795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汉语分词方法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4" name="文本框 3">
            <a:extLst>
              <a:ext uri="{FF2B5EF4-FFF2-40B4-BE49-F238E27FC236}">
                <a16:creationId xmlns:a16="http://schemas.microsoft.com/office/drawing/2014/main" id="{1077E61E-ABDC-444F-A98F-E1B6D2417821}"/>
              </a:ext>
            </a:extLst>
          </p:cNvPr>
          <p:cNvSpPr txBox="1"/>
          <p:nvPr/>
        </p:nvSpPr>
        <p:spPr>
          <a:xfrm>
            <a:off x="1917540" y="1180618"/>
            <a:ext cx="8588415" cy="3970318"/>
          </a:xfrm>
          <a:prstGeom prst="rect">
            <a:avLst/>
          </a:prstGeom>
          <a:solidFill>
            <a:srgbClr val="52CD2F"/>
          </a:solidFill>
        </p:spPr>
        <p:txBody>
          <a:bodyPr wrap="square" rtlCol="0">
            <a:spAutoFit/>
          </a:bodyPr>
          <a:lstStyle/>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正向最长匹配法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逆向最长匹配法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双向最长匹配法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800" b="1" dirty="0">
                <a:latin typeface="宋体" panose="02010600030101010101" pitchFamily="2" charset="-122"/>
                <a:ea typeface="宋体" panose="02010600030101010101" pitchFamily="2" charset="-122"/>
              </a:rPr>
              <a:t>N-</a:t>
            </a:r>
            <a:r>
              <a:rPr lang="zh-CN" altLang="en-US" sz="2800" b="1" dirty="0">
                <a:latin typeface="宋体" panose="02010600030101010101" pitchFamily="2" charset="-122"/>
                <a:ea typeface="宋体" panose="02010600030101010101" pitchFamily="2" charset="-122"/>
              </a:rPr>
              <a:t>最短路径方法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基于词的</a:t>
            </a:r>
            <a:r>
              <a:rPr lang="en-US" altLang="zh-CN" sz="2800" b="1" dirty="0">
                <a:latin typeface="宋体" panose="02010600030101010101" pitchFamily="2" charset="-122"/>
                <a:ea typeface="宋体" panose="02010600030101010101" pitchFamily="2" charset="-122"/>
              </a:rPr>
              <a:t>n</a:t>
            </a:r>
            <a:r>
              <a:rPr lang="zh-CN" altLang="en-US" sz="2800" b="1" dirty="0">
                <a:latin typeface="宋体" panose="02010600030101010101" pitchFamily="2" charset="-122"/>
                <a:ea typeface="宋体" panose="02010600030101010101" pitchFamily="2" charset="-122"/>
              </a:rPr>
              <a:t>元语法模型分词方法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由字构词的汉语分词方法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基于词感知机算法的汉语分词方法</a:t>
            </a:r>
            <a:endParaRPr lang="en-US" altLang="zh-CN" sz="2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基于字的生成式模型和区分式模型相结合的汉语分词方法</a:t>
            </a:r>
          </a:p>
        </p:txBody>
      </p:sp>
    </p:spTree>
    <p:extLst>
      <p:ext uri="{BB962C8B-B14F-4D97-AF65-F5344CB8AC3E}">
        <p14:creationId xmlns:p14="http://schemas.microsoft.com/office/powerpoint/2010/main" val="86407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自然语言处理基础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15</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8" name="文本框 7">
            <a:extLst>
              <a:ext uri="{FF2B5EF4-FFF2-40B4-BE49-F238E27FC236}">
                <a16:creationId xmlns:a16="http://schemas.microsoft.com/office/drawing/2014/main" id="{7EF0B49F-FC03-4AB8-ACBE-57D3C30F8F8D}"/>
              </a:ext>
            </a:extLst>
          </p:cNvPr>
          <p:cNvSpPr txBox="1"/>
          <p:nvPr/>
        </p:nvSpPr>
        <p:spPr>
          <a:xfrm>
            <a:off x="1397190" y="787817"/>
            <a:ext cx="10257998" cy="769441"/>
          </a:xfrm>
          <a:prstGeom prst="rect">
            <a:avLst/>
          </a:prstGeom>
          <a:noFill/>
        </p:spPr>
        <p:txBody>
          <a:bodyPr wrap="square">
            <a:spAutoFit/>
          </a:bodyPr>
          <a:lstStyle/>
          <a:p>
            <a:r>
              <a:rPr lang="zh-CN" altLang="en-US" sz="4400" b="0" i="0" u="none" strike="noStrike" baseline="0" dirty="0">
                <a:solidFill>
                  <a:srgbClr val="000000"/>
                </a:solidFill>
                <a:latin typeface="宋体" panose="02010600030101010101" pitchFamily="2" charset="-122"/>
                <a:ea typeface="宋体" panose="02010600030101010101" pitchFamily="2" charset="-122"/>
              </a:rPr>
              <a:t>列举</a:t>
            </a:r>
            <a:r>
              <a:rPr lang="en-US" altLang="zh-CN" sz="4400" b="0" i="0" u="none" strike="noStrike" baseline="0" dirty="0">
                <a:solidFill>
                  <a:srgbClr val="000000"/>
                </a:solidFill>
                <a:latin typeface="宋体" panose="02010600030101010101" pitchFamily="2" charset="-122"/>
                <a:ea typeface="宋体" panose="02010600030101010101" pitchFamily="2" charset="-122"/>
              </a:rPr>
              <a:t>5</a:t>
            </a:r>
            <a:r>
              <a:rPr lang="zh-CN" altLang="en-US" sz="4400" b="0" i="0" u="none" strike="noStrike" baseline="0" dirty="0">
                <a:solidFill>
                  <a:srgbClr val="000000"/>
                </a:solidFill>
                <a:latin typeface="宋体" panose="02010600030101010101" pitchFamily="2" charset="-122"/>
                <a:ea typeface="宋体" panose="02010600030101010101" pitchFamily="2" charset="-122"/>
              </a:rPr>
              <a:t>个自然语言处理的研究和应用领域。</a:t>
            </a:r>
            <a:endParaRPr lang="zh-CN" altLang="en-US" sz="4400" dirty="0"/>
          </a:p>
        </p:txBody>
      </p:sp>
    </p:spTree>
    <p:extLst>
      <p:ext uri="{BB962C8B-B14F-4D97-AF65-F5344CB8AC3E}">
        <p14:creationId xmlns:p14="http://schemas.microsoft.com/office/powerpoint/2010/main" val="157163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自然语言处理基础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文本框 8">
            <a:extLst>
              <a:ext uri="{FF2B5EF4-FFF2-40B4-BE49-F238E27FC236}">
                <a16:creationId xmlns:a16="http://schemas.microsoft.com/office/drawing/2014/main" id="{A317F74F-63A0-4B75-8F6C-66B3E2279E33}"/>
              </a:ext>
            </a:extLst>
          </p:cNvPr>
          <p:cNvSpPr txBox="1"/>
          <p:nvPr/>
        </p:nvSpPr>
        <p:spPr>
          <a:xfrm>
            <a:off x="1813559" y="1827746"/>
            <a:ext cx="7507861" cy="2308324"/>
          </a:xfrm>
          <a:prstGeom prst="rect">
            <a:avLst/>
          </a:prstGeom>
          <a:noFill/>
        </p:spPr>
        <p:txBody>
          <a:bodyPr wrap="square">
            <a:spAutoFit/>
          </a:bodyPr>
          <a:lstStyle/>
          <a:p>
            <a:r>
              <a:rPr lang="zh-CN" altLang="en-US" sz="3600" b="0" i="0" u="none" strike="noStrike" baseline="0" dirty="0">
                <a:latin typeface="宋体" panose="02010600030101010101" pitchFamily="2" charset="-122"/>
                <a:ea typeface="宋体" panose="02010600030101010101" pitchFamily="2" charset="-122"/>
              </a:rPr>
              <a:t>包括且不仅如下研究和应用：机器翻译、舆情分析、搜索引擎、问答系统、隐喻计算、字符识别、知识图谱、药物发现</a:t>
            </a:r>
            <a:r>
              <a:rPr lang="en-US" altLang="zh-CN" sz="3600" b="0" i="0" u="none" strike="noStrike" baseline="0" dirty="0">
                <a:latin typeface="Times New Roman" panose="02020603050405020304" pitchFamily="18" charset="0"/>
                <a:ea typeface="宋体" panose="02010600030101010101" pitchFamily="2" charset="-122"/>
              </a:rPr>
              <a:t>……</a:t>
            </a:r>
            <a:endParaRPr lang="zh-CN" altLang="en-US" sz="3600" dirty="0"/>
          </a:p>
        </p:txBody>
      </p:sp>
    </p:spTree>
    <p:extLst>
      <p:ext uri="{BB962C8B-B14F-4D97-AF65-F5344CB8AC3E}">
        <p14:creationId xmlns:p14="http://schemas.microsoft.com/office/powerpoint/2010/main" val="175480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搜索方法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8" name="文本框 7">
            <a:extLst>
              <a:ext uri="{FF2B5EF4-FFF2-40B4-BE49-F238E27FC236}">
                <a16:creationId xmlns:a16="http://schemas.microsoft.com/office/drawing/2014/main" id="{682E9DD5-49FC-41B5-A83A-181168D5D76F}"/>
              </a:ext>
            </a:extLst>
          </p:cNvPr>
          <p:cNvSpPr txBox="1"/>
          <p:nvPr/>
        </p:nvSpPr>
        <p:spPr>
          <a:xfrm>
            <a:off x="1064525" y="845991"/>
            <a:ext cx="10631606" cy="769441"/>
          </a:xfrm>
          <a:prstGeom prst="rect">
            <a:avLst/>
          </a:prstGeom>
          <a:noFill/>
        </p:spPr>
        <p:txBody>
          <a:bodyPr wrap="square">
            <a:spAutoFit/>
          </a:bodyPr>
          <a:lstStyle>
            <a:defPPr>
              <a:defRPr lang="zh-CN"/>
            </a:defPPr>
            <a:lvl1pPr>
              <a:defRPr sz="4400" b="0" i="0" u="none" strike="noStrike" baseline="0">
                <a:solidFill>
                  <a:srgbClr val="000000"/>
                </a:solidFill>
                <a:latin typeface="宋体" panose="02010600030101010101" pitchFamily="2" charset="-122"/>
                <a:ea typeface="宋体" panose="02010600030101010101" pitchFamily="2" charset="-122"/>
              </a:defRPr>
            </a:lvl1pPr>
          </a:lstStyle>
          <a:p>
            <a:r>
              <a:rPr lang="zh-CN" altLang="en-US" dirty="0"/>
              <a:t>阐述广度、深度和代价驱动搜索方法</a:t>
            </a:r>
          </a:p>
        </p:txBody>
      </p:sp>
    </p:spTree>
    <p:extLst>
      <p:ext uri="{BB962C8B-B14F-4D97-AF65-F5344CB8AC3E}">
        <p14:creationId xmlns:p14="http://schemas.microsoft.com/office/powerpoint/2010/main" val="262390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搜索方法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18</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702CCE03-2CF3-4088-9C6B-0F8B85DCE29A}"/>
              </a:ext>
            </a:extLst>
          </p:cNvPr>
          <p:cNvSpPr txBox="1"/>
          <p:nvPr/>
        </p:nvSpPr>
        <p:spPr>
          <a:xfrm>
            <a:off x="1636025" y="2301412"/>
            <a:ext cx="8019765" cy="1846659"/>
          </a:xfrm>
          <a:prstGeom prst="rect">
            <a:avLst/>
          </a:prstGeom>
          <a:noFill/>
        </p:spPr>
        <p:txBody>
          <a:bodyPr wrap="square">
            <a:spAutoFit/>
          </a:bodyPr>
          <a:lstStyle/>
          <a:p>
            <a:endParaRPr lang="zh-CN" altLang="en-US" sz="2400" b="0" i="0" u="none" strike="noStrike" baseline="0" dirty="0">
              <a:latin typeface="宋体" panose="02010600030101010101" pitchFamily="2" charset="-122"/>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广度：横向检索所有节点；</a:t>
            </a:r>
            <a:endParaRPr lang="en-US" altLang="zh-CN" sz="2400" b="0" i="0" u="none" strike="noStrike" baseline="0" dirty="0">
              <a:latin typeface="Times New Roman" panose="02020603050405020304" pitchFamily="18" charset="0"/>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深度：沿最晚生成的子节点 方向检索；</a:t>
            </a:r>
            <a:endParaRPr lang="en-US" altLang="zh-CN" sz="2400" b="0" i="0" u="none" strike="noStrike" baseline="0" dirty="0">
              <a:latin typeface="Times New Roman" panose="02020603050405020304" pitchFamily="18" charset="0"/>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代价：考虑了一个节点到另一节点的代价，沿代价最小的路径检索。</a:t>
            </a:r>
            <a:endParaRPr lang="en-US" altLang="zh-CN" sz="1800" b="0" i="0" u="none" strike="noStrike" baseline="0"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也可以参考网上</a:t>
            </a:r>
            <a:r>
              <a:rPr lang="en-US" altLang="zh-CN" dirty="0" err="1">
                <a:latin typeface="宋体" panose="02010600030101010101" pitchFamily="2" charset="-122"/>
                <a:ea typeface="宋体" panose="02010600030101010101" pitchFamily="2" charset="-122"/>
              </a:rPr>
              <a:t>baidu</a:t>
            </a:r>
            <a:r>
              <a:rPr lang="zh-CN" altLang="en-US" dirty="0">
                <a:latin typeface="宋体" panose="02010600030101010101" pitchFamily="2" charset="-122"/>
                <a:ea typeface="宋体" panose="02010600030101010101" pitchFamily="2" charset="-122"/>
              </a:rPr>
              <a:t>更精准的回答</a:t>
            </a:r>
            <a:endParaRPr lang="zh-CN" altLang="en-US" dirty="0"/>
          </a:p>
        </p:txBody>
      </p:sp>
    </p:spTree>
    <p:extLst>
      <p:ext uri="{BB962C8B-B14F-4D97-AF65-F5344CB8AC3E}">
        <p14:creationId xmlns:p14="http://schemas.microsoft.com/office/powerpoint/2010/main" val="206210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实验方法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19</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CA9C2EEC-66C8-4C5A-9E21-A599ABB11831}"/>
              </a:ext>
            </a:extLst>
          </p:cNvPr>
          <p:cNvSpPr txBox="1"/>
          <p:nvPr/>
        </p:nvSpPr>
        <p:spPr>
          <a:xfrm>
            <a:off x="702860" y="809807"/>
            <a:ext cx="11232108" cy="769441"/>
          </a:xfrm>
          <a:prstGeom prst="rect">
            <a:avLst/>
          </a:prstGeom>
          <a:noFill/>
        </p:spPr>
        <p:txBody>
          <a:bodyPr wrap="square">
            <a:spAutoFit/>
          </a:bodyPr>
          <a:lstStyle>
            <a:defPPr>
              <a:defRPr lang="zh-CN"/>
            </a:defPPr>
            <a:lvl1pPr>
              <a:defRPr sz="4400" b="0" i="0" u="none" strike="noStrike" baseline="0">
                <a:solidFill>
                  <a:srgbClr val="000000"/>
                </a:solidFill>
                <a:latin typeface="宋体" panose="02010600030101010101" pitchFamily="2" charset="-122"/>
                <a:ea typeface="宋体" panose="02010600030101010101" pitchFamily="2" charset="-122"/>
              </a:defRPr>
            </a:lvl1pPr>
          </a:lstStyle>
          <a:p>
            <a:r>
              <a:rPr lang="zh-CN" altLang="en-US" dirty="0"/>
              <a:t>列举</a:t>
            </a:r>
            <a:r>
              <a:rPr lang="en-US" altLang="zh-CN" dirty="0"/>
              <a:t>5</a:t>
            </a:r>
            <a:r>
              <a:rPr lang="zh-CN" altLang="en-US" dirty="0"/>
              <a:t>种本课程实验使用过的分词方法。</a:t>
            </a:r>
          </a:p>
        </p:txBody>
      </p:sp>
    </p:spTree>
    <p:extLst>
      <p:ext uri="{BB962C8B-B14F-4D97-AF65-F5344CB8AC3E}">
        <p14:creationId xmlns:p14="http://schemas.microsoft.com/office/powerpoint/2010/main" val="3895775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chemeClr val="bg1"/>
                </a:solidFill>
                <a:latin typeface="微软雅黑" panose="020B0503020204020204" pitchFamily="34" charset="-122"/>
                <a:ea typeface="微软雅黑" panose="020B0503020204020204" pitchFamily="34" charset="-122"/>
              </a:rPr>
              <a:t>N-gram</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pic>
        <p:nvPicPr>
          <p:cNvPr id="4" name="图片 3">
            <a:extLst>
              <a:ext uri="{FF2B5EF4-FFF2-40B4-BE49-F238E27FC236}">
                <a16:creationId xmlns:a16="http://schemas.microsoft.com/office/drawing/2014/main" id="{5FB50B3B-9049-4991-B617-8BA9C2BBD356}"/>
              </a:ext>
            </a:extLst>
          </p:cNvPr>
          <p:cNvPicPr>
            <a:picLocks noChangeAspect="1"/>
          </p:cNvPicPr>
          <p:nvPr/>
        </p:nvPicPr>
        <p:blipFill rotWithShape="1">
          <a:blip r:embed="rId3">
            <a:extLst>
              <a:ext uri="{28A0092B-C50C-407E-A947-70E740481C1C}">
                <a14:useLocalDpi xmlns:a14="http://schemas.microsoft.com/office/drawing/2010/main" val="0"/>
              </a:ext>
            </a:extLst>
          </a:blip>
          <a:srcRect b="21921"/>
          <a:stretch/>
        </p:blipFill>
        <p:spPr>
          <a:xfrm>
            <a:off x="1945835" y="1030127"/>
            <a:ext cx="6801729" cy="2398873"/>
          </a:xfrm>
          <a:prstGeom prst="rect">
            <a:avLst/>
          </a:prstGeom>
        </p:spPr>
      </p:pic>
      <p:sp>
        <p:nvSpPr>
          <p:cNvPr id="2" name="文本框 1">
            <a:extLst>
              <a:ext uri="{FF2B5EF4-FFF2-40B4-BE49-F238E27FC236}">
                <a16:creationId xmlns:a16="http://schemas.microsoft.com/office/drawing/2014/main" id="{7DC053D4-2AEE-4453-9B18-B58CFEAA1186}"/>
              </a:ext>
            </a:extLst>
          </p:cNvPr>
          <p:cNvSpPr txBox="1"/>
          <p:nvPr/>
        </p:nvSpPr>
        <p:spPr>
          <a:xfrm>
            <a:off x="2171023" y="4706773"/>
            <a:ext cx="3810659" cy="646331"/>
          </a:xfrm>
          <a:prstGeom prst="rect">
            <a:avLst/>
          </a:prstGeom>
          <a:noFill/>
        </p:spPr>
        <p:txBody>
          <a:bodyPr wrap="none" rtlCol="0">
            <a:spAutoFit/>
          </a:bodyPr>
          <a:lstStyle/>
          <a:p>
            <a:r>
              <a:rPr lang="en-US" altLang="zh-CN" sz="3600" b="1" dirty="0">
                <a:solidFill>
                  <a:srgbClr val="003F69"/>
                </a:solidFill>
              </a:rPr>
              <a:t>John read a book</a:t>
            </a:r>
            <a:endParaRPr lang="zh-CN" altLang="en-US" sz="3600" b="1" dirty="0">
              <a:solidFill>
                <a:srgbClr val="003F69"/>
              </a:solidFill>
            </a:endParaRPr>
          </a:p>
        </p:txBody>
      </p:sp>
      <p:sp>
        <p:nvSpPr>
          <p:cNvPr id="13" name="文本框 12">
            <a:extLst>
              <a:ext uri="{FF2B5EF4-FFF2-40B4-BE49-F238E27FC236}">
                <a16:creationId xmlns:a16="http://schemas.microsoft.com/office/drawing/2014/main" id="{B2D7DB51-101D-4E6C-9CBD-9CEB1B39F04B}"/>
              </a:ext>
            </a:extLst>
          </p:cNvPr>
          <p:cNvSpPr txBox="1"/>
          <p:nvPr/>
        </p:nvSpPr>
        <p:spPr>
          <a:xfrm>
            <a:off x="2079516" y="3429000"/>
            <a:ext cx="8032968" cy="1200329"/>
          </a:xfrm>
          <a:prstGeom prst="rect">
            <a:avLst/>
          </a:prstGeom>
          <a:noFill/>
        </p:spPr>
        <p:txBody>
          <a:bodyPr wrap="none" rtlCol="0">
            <a:spAutoFit/>
          </a:bodyPr>
          <a:lstStyle/>
          <a:p>
            <a:r>
              <a:rPr lang="zh-CN" altLang="en-US" sz="3600" b="1" dirty="0">
                <a:solidFill>
                  <a:srgbClr val="003F69"/>
                </a:solidFill>
              </a:rPr>
              <a:t>请写出下列句子的二元和三元文法形式</a:t>
            </a:r>
            <a:endParaRPr lang="en-US" altLang="zh-CN" sz="3600" b="1" dirty="0">
              <a:solidFill>
                <a:srgbClr val="003F69"/>
              </a:solidFill>
            </a:endParaRPr>
          </a:p>
          <a:p>
            <a:r>
              <a:rPr lang="zh-CN" altLang="en-US" sz="3600" b="1" dirty="0">
                <a:solidFill>
                  <a:srgbClr val="003F69"/>
                </a:solidFill>
              </a:rPr>
              <a:t>并针对二元文法求句子概率：</a:t>
            </a:r>
          </a:p>
        </p:txBody>
      </p:sp>
    </p:spTree>
    <p:extLst>
      <p:ext uri="{BB962C8B-B14F-4D97-AF65-F5344CB8AC3E}">
        <p14:creationId xmlns:p14="http://schemas.microsoft.com/office/powerpoint/2010/main" val="2977876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实验方法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20</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CA9C2EEC-66C8-4C5A-9E21-A599ABB11831}"/>
              </a:ext>
            </a:extLst>
          </p:cNvPr>
          <p:cNvSpPr txBox="1"/>
          <p:nvPr/>
        </p:nvSpPr>
        <p:spPr>
          <a:xfrm>
            <a:off x="1055426" y="1261964"/>
            <a:ext cx="9821839" cy="4832092"/>
          </a:xfrm>
          <a:prstGeom prst="rect">
            <a:avLst/>
          </a:prstGeom>
          <a:noFill/>
        </p:spPr>
        <p:txBody>
          <a:bodyPr wrap="square">
            <a:spAutoFit/>
          </a:bodyPr>
          <a:lstStyle>
            <a:defPPr>
              <a:defRPr lang="zh-CN"/>
            </a:defPPr>
            <a:lvl1pPr>
              <a:defRPr sz="4400" b="0" i="0" u="none" strike="noStrike" baseline="0">
                <a:solidFill>
                  <a:srgbClr val="000000"/>
                </a:solidFill>
                <a:latin typeface="宋体" panose="02010600030101010101" pitchFamily="2" charset="-122"/>
                <a:ea typeface="宋体" panose="02010600030101010101" pitchFamily="2" charset="-122"/>
              </a:defRPr>
            </a:lvl1pPr>
          </a:lstStyle>
          <a:p>
            <a:r>
              <a:rPr lang="zh-CN" altLang="en-US" dirty="0"/>
              <a:t>词典分词</a:t>
            </a:r>
            <a:endParaRPr lang="en-US" altLang="zh-CN" dirty="0"/>
          </a:p>
          <a:p>
            <a:r>
              <a:rPr lang="zh-CN" altLang="en-US" dirty="0"/>
              <a:t>正向最长匹配法</a:t>
            </a:r>
            <a:endParaRPr lang="en-US" altLang="zh-CN" dirty="0"/>
          </a:p>
          <a:p>
            <a:r>
              <a:rPr lang="zh-CN" altLang="en-US" dirty="0"/>
              <a:t>逆向最长匹配法</a:t>
            </a:r>
            <a:endParaRPr lang="en-US" altLang="zh-CN" dirty="0"/>
          </a:p>
          <a:p>
            <a:r>
              <a:rPr lang="zh-CN" altLang="en-US" dirty="0"/>
              <a:t>双向匹配法</a:t>
            </a:r>
            <a:endParaRPr lang="en-US" altLang="zh-CN" dirty="0"/>
          </a:p>
          <a:p>
            <a:r>
              <a:rPr lang="zh-CN" altLang="en-US" dirty="0"/>
              <a:t>基于隐马尔可夫模型的分词方法</a:t>
            </a:r>
            <a:endParaRPr lang="en-US" altLang="zh-CN" dirty="0"/>
          </a:p>
          <a:p>
            <a:r>
              <a:rPr lang="zh-CN" altLang="en-US" dirty="0"/>
              <a:t>基于条件随机场的分词方法</a:t>
            </a:r>
            <a:endParaRPr lang="en-US" altLang="zh-CN" dirty="0"/>
          </a:p>
          <a:p>
            <a:r>
              <a:rPr lang="zh-CN" altLang="en-US" dirty="0"/>
              <a:t>基于感知机的分词方法</a:t>
            </a:r>
          </a:p>
        </p:txBody>
      </p:sp>
    </p:spTree>
    <p:extLst>
      <p:ext uri="{BB962C8B-B14F-4D97-AF65-F5344CB8AC3E}">
        <p14:creationId xmlns:p14="http://schemas.microsoft.com/office/powerpoint/2010/main" val="284984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现代翻译方法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21</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2" name="文本框 11">
            <a:extLst>
              <a:ext uri="{FF2B5EF4-FFF2-40B4-BE49-F238E27FC236}">
                <a16:creationId xmlns:a16="http://schemas.microsoft.com/office/drawing/2014/main" id="{A3B0374C-00DD-419B-8A7C-5297F32300E7}"/>
              </a:ext>
            </a:extLst>
          </p:cNvPr>
          <p:cNvSpPr txBox="1"/>
          <p:nvPr/>
        </p:nvSpPr>
        <p:spPr>
          <a:xfrm>
            <a:off x="170596" y="793307"/>
            <a:ext cx="11894025" cy="3477875"/>
          </a:xfrm>
          <a:prstGeom prst="rect">
            <a:avLst/>
          </a:prstGeom>
          <a:noFill/>
        </p:spPr>
        <p:txBody>
          <a:bodyPr wrap="square">
            <a:spAutoFit/>
          </a:bodyPr>
          <a:lstStyle>
            <a:defPPr>
              <a:defRPr lang="zh-CN"/>
            </a:defPPr>
            <a:lvl1pPr>
              <a:defRPr sz="4400" b="0" i="0" u="none" strike="noStrike" baseline="0">
                <a:solidFill>
                  <a:srgbClr val="000000"/>
                </a:solidFill>
                <a:latin typeface="宋体" panose="02010600030101010101" pitchFamily="2" charset="-122"/>
                <a:ea typeface="宋体" panose="02010600030101010101" pitchFamily="2" charset="-122"/>
              </a:defRPr>
            </a:lvl1pPr>
          </a:lstStyle>
          <a:p>
            <a:r>
              <a:rPr lang="zh-CN" altLang="en-US" dirty="0"/>
              <a:t>现代基于语料技术和统计机器学习的方法在自然语言机器翻译中发挥了重要作用，请列举 </a:t>
            </a:r>
            <a:r>
              <a:rPr lang="en-US" altLang="zh-CN" dirty="0"/>
              <a:t>4 </a:t>
            </a:r>
            <a:r>
              <a:rPr lang="zh-CN" altLang="en-US" dirty="0"/>
              <a:t>类 方法， 并 对 每 一类 方法 简要 说明。</a:t>
            </a:r>
            <a:endParaRPr lang="en-US" altLang="zh-CN" dirty="0"/>
          </a:p>
          <a:p>
            <a:endParaRPr lang="en-US" altLang="zh-CN" dirty="0"/>
          </a:p>
          <a:p>
            <a:r>
              <a:rPr lang="en-US" altLang="zh-CN" dirty="0"/>
              <a:t>P299-300</a:t>
            </a:r>
            <a:endParaRPr lang="zh-CN" altLang="en-US" dirty="0"/>
          </a:p>
        </p:txBody>
      </p:sp>
    </p:spTree>
    <p:extLst>
      <p:ext uri="{BB962C8B-B14F-4D97-AF65-F5344CB8AC3E}">
        <p14:creationId xmlns:p14="http://schemas.microsoft.com/office/powerpoint/2010/main" val="376974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现代翻译方法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文本框 8">
            <a:extLst>
              <a:ext uri="{FF2B5EF4-FFF2-40B4-BE49-F238E27FC236}">
                <a16:creationId xmlns:a16="http://schemas.microsoft.com/office/drawing/2014/main" id="{2883D9B9-BFE9-4F0E-8B5B-5CF0C95D19DA}"/>
              </a:ext>
            </a:extLst>
          </p:cNvPr>
          <p:cNvSpPr txBox="1"/>
          <p:nvPr/>
        </p:nvSpPr>
        <p:spPr>
          <a:xfrm>
            <a:off x="696036" y="1727158"/>
            <a:ext cx="11054686" cy="3416320"/>
          </a:xfrm>
          <a:prstGeom prst="rect">
            <a:avLst/>
          </a:prstGeom>
          <a:noFill/>
        </p:spPr>
        <p:txBody>
          <a:bodyPr wrap="square">
            <a:spAutoFit/>
          </a:bodyPr>
          <a:lstStyle/>
          <a:p>
            <a:r>
              <a:rPr lang="en-US" altLang="zh-CN" dirty="0"/>
              <a:t>4</a:t>
            </a:r>
            <a:r>
              <a:rPr lang="zh-CN" altLang="en-US" dirty="0"/>
              <a:t>类 方法为基于记忆的翻译 方法、 基于实例的翻译方法、 统计翻译方法、 神经网络翻译方法。</a:t>
            </a:r>
          </a:p>
          <a:p>
            <a:r>
              <a:rPr lang="zh-CN" altLang="en-US" dirty="0"/>
              <a:t>基于</a:t>
            </a:r>
          </a:p>
          <a:p>
            <a:r>
              <a:rPr lang="zh-CN" altLang="en-US" dirty="0"/>
              <a:t>记忆 的 翻译 方法 将 句子 拆成 片段， 然后 与 已 知 的 例子 进行 比对。</a:t>
            </a:r>
            <a:endParaRPr lang="en-US" altLang="zh-CN" dirty="0"/>
          </a:p>
          <a:p>
            <a:endParaRPr lang="zh-CN" altLang="en-US" dirty="0"/>
          </a:p>
          <a:p>
            <a:r>
              <a:rPr lang="zh-CN" altLang="en-US" dirty="0"/>
              <a:t>基于实例 的 翻译 方法 对 语料 进行 词 法 句 法 语义 分析 整理 并 存放 成 实例 翻译 的 句子 进行 预处</a:t>
            </a:r>
          </a:p>
          <a:p>
            <a:r>
              <a:rPr lang="zh-CN" altLang="en-US" dirty="0"/>
              <a:t>理 后 与 实例 进行 相似度 分析 完成 翻 译。</a:t>
            </a:r>
            <a:endParaRPr lang="en-US" altLang="zh-CN" dirty="0"/>
          </a:p>
          <a:p>
            <a:endParaRPr lang="zh-CN" altLang="en-US" dirty="0"/>
          </a:p>
          <a:p>
            <a:r>
              <a:rPr lang="zh-CN" altLang="en-US" dirty="0"/>
              <a:t>统计 翻译 方法 将 原文 和 译文 抽象成 带 噪声 的 信道 模型， 利用 通信 信宿 恢复 理论 方法 计算 最 有</a:t>
            </a:r>
          </a:p>
          <a:p>
            <a:r>
              <a:rPr lang="zh-CN" altLang="en-US" dirty="0"/>
              <a:t>可 能 得到 的 译文。</a:t>
            </a:r>
            <a:endParaRPr lang="en-US" altLang="zh-CN" dirty="0"/>
          </a:p>
          <a:p>
            <a:endParaRPr lang="zh-CN" altLang="en-US" dirty="0"/>
          </a:p>
          <a:p>
            <a:r>
              <a:rPr lang="zh-CN" altLang="en-US" dirty="0"/>
              <a:t>神经网络 翻译 方法 利用 语料库 训练 网络 模型， 将 原文 作为 神经网络 的 输入， 经过 网络 计算</a:t>
            </a:r>
          </a:p>
          <a:p>
            <a:r>
              <a:rPr lang="zh-CN" altLang="en-US" dirty="0"/>
              <a:t>得到 输出 的 译文。</a:t>
            </a:r>
          </a:p>
        </p:txBody>
      </p:sp>
    </p:spTree>
    <p:extLst>
      <p:ext uri="{BB962C8B-B14F-4D97-AF65-F5344CB8AC3E}">
        <p14:creationId xmlns:p14="http://schemas.microsoft.com/office/powerpoint/2010/main" val="1691742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语法及句法理论</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8" name="文本框 27">
            <a:extLst>
              <a:ext uri="{FF2B5EF4-FFF2-40B4-BE49-F238E27FC236}">
                <a16:creationId xmlns:a16="http://schemas.microsoft.com/office/drawing/2014/main" id="{7C98A5FC-9A3D-4B81-8309-C7497AEBC3A7}"/>
              </a:ext>
            </a:extLst>
          </p:cNvPr>
          <p:cNvSpPr txBox="1"/>
          <p:nvPr/>
        </p:nvSpPr>
        <p:spPr>
          <a:xfrm>
            <a:off x="1465428" y="1128599"/>
            <a:ext cx="6097136" cy="369332"/>
          </a:xfrm>
          <a:prstGeom prst="rect">
            <a:avLst/>
          </a:prstGeom>
          <a:noFill/>
        </p:spPr>
        <p:txBody>
          <a:bodyPr wrap="square">
            <a:spAutoFit/>
          </a:bodyPr>
          <a:lstStyle/>
          <a:p>
            <a:r>
              <a:rPr lang="zh-CN" altLang="en-US" dirty="0"/>
              <a:t>对于三个复杂特征集     、     和     分别如下</a:t>
            </a:r>
          </a:p>
        </p:txBody>
      </p:sp>
      <p:graphicFrame>
        <p:nvGraphicFramePr>
          <p:cNvPr id="29" name="对象 28">
            <a:extLst>
              <a:ext uri="{FF2B5EF4-FFF2-40B4-BE49-F238E27FC236}">
                <a16:creationId xmlns:a16="http://schemas.microsoft.com/office/drawing/2014/main" id="{050F658A-1162-4C5E-BA54-A273CD120568}"/>
              </a:ext>
            </a:extLst>
          </p:cNvPr>
          <p:cNvGraphicFramePr>
            <a:graphicFrameLocks noChangeAspect="1"/>
          </p:cNvGraphicFramePr>
          <p:nvPr>
            <p:extLst>
              <p:ext uri="{D42A27DB-BD31-4B8C-83A1-F6EECF244321}">
                <p14:modId xmlns:p14="http://schemas.microsoft.com/office/powerpoint/2010/main" val="2410754954"/>
              </p:ext>
            </p:extLst>
          </p:nvPr>
        </p:nvGraphicFramePr>
        <p:xfrm>
          <a:off x="3592608" y="1091015"/>
          <a:ext cx="301625" cy="444500"/>
        </p:xfrm>
        <a:graphic>
          <a:graphicData uri="http://schemas.openxmlformats.org/presentationml/2006/ole">
            <mc:AlternateContent xmlns:mc="http://schemas.openxmlformats.org/markup-compatibility/2006">
              <mc:Choice xmlns:v="urn:schemas-microsoft-com:vml" Requires="v">
                <p:oleObj spid="_x0000_s1871" name="AxMath" r:id="rId4" imgW="151200" imgH="221760" progId="Equation.AxMath">
                  <p:embed/>
                </p:oleObj>
              </mc:Choice>
              <mc:Fallback>
                <p:oleObj name="AxMath" r:id="rId4" imgW="151200" imgH="221760" progId="Equation.AxMath">
                  <p:embed/>
                  <p:pic>
                    <p:nvPicPr>
                      <p:cNvPr id="0" name=""/>
                      <p:cNvPicPr/>
                      <p:nvPr/>
                    </p:nvPicPr>
                    <p:blipFill>
                      <a:blip r:embed="rId5"/>
                      <a:stretch>
                        <a:fillRect/>
                      </a:stretch>
                    </p:blipFill>
                    <p:spPr>
                      <a:xfrm>
                        <a:off x="3592608" y="1091015"/>
                        <a:ext cx="301625" cy="4445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4F27B482-0B18-48E4-B37E-6A0CEC190C95}"/>
              </a:ext>
            </a:extLst>
          </p:cNvPr>
          <p:cNvGraphicFramePr>
            <a:graphicFrameLocks noChangeAspect="1"/>
          </p:cNvGraphicFramePr>
          <p:nvPr>
            <p:extLst>
              <p:ext uri="{D42A27DB-BD31-4B8C-83A1-F6EECF244321}">
                <p14:modId xmlns:p14="http://schemas.microsoft.com/office/powerpoint/2010/main" val="3425425315"/>
              </p:ext>
            </p:extLst>
          </p:nvPr>
        </p:nvGraphicFramePr>
        <p:xfrm>
          <a:off x="4180173" y="1100370"/>
          <a:ext cx="295275" cy="444500"/>
        </p:xfrm>
        <a:graphic>
          <a:graphicData uri="http://schemas.openxmlformats.org/presentationml/2006/ole">
            <mc:AlternateContent xmlns:mc="http://schemas.openxmlformats.org/markup-compatibility/2006">
              <mc:Choice xmlns:v="urn:schemas-microsoft-com:vml" Requires="v">
                <p:oleObj spid="_x0000_s1872" name="AxMath" r:id="rId6" imgW="148320" imgH="221760" progId="Equation.AxMath">
                  <p:embed/>
                </p:oleObj>
              </mc:Choice>
              <mc:Fallback>
                <p:oleObj name="AxMath" r:id="rId6" imgW="148320" imgH="221760" progId="Equation.AxMath">
                  <p:embed/>
                  <p:pic>
                    <p:nvPicPr>
                      <p:cNvPr id="0" name=""/>
                      <p:cNvPicPr/>
                      <p:nvPr/>
                    </p:nvPicPr>
                    <p:blipFill>
                      <a:blip r:embed="rId7"/>
                      <a:stretch>
                        <a:fillRect/>
                      </a:stretch>
                    </p:blipFill>
                    <p:spPr>
                      <a:xfrm>
                        <a:off x="4180173" y="1100370"/>
                        <a:ext cx="295275" cy="4445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A9C8BCC7-ABC4-475C-BDDB-6A19723B6678}"/>
              </a:ext>
            </a:extLst>
          </p:cNvPr>
          <p:cNvGraphicFramePr>
            <a:graphicFrameLocks noChangeAspect="1"/>
          </p:cNvGraphicFramePr>
          <p:nvPr>
            <p:extLst>
              <p:ext uri="{D42A27DB-BD31-4B8C-83A1-F6EECF244321}">
                <p14:modId xmlns:p14="http://schemas.microsoft.com/office/powerpoint/2010/main" val="1863127876"/>
              </p:ext>
            </p:extLst>
          </p:nvPr>
        </p:nvGraphicFramePr>
        <p:xfrm>
          <a:off x="4761388" y="1075421"/>
          <a:ext cx="285750" cy="444500"/>
        </p:xfrm>
        <a:graphic>
          <a:graphicData uri="http://schemas.openxmlformats.org/presentationml/2006/ole">
            <mc:AlternateContent xmlns:mc="http://schemas.openxmlformats.org/markup-compatibility/2006">
              <mc:Choice xmlns:v="urn:schemas-microsoft-com:vml" Requires="v">
                <p:oleObj spid="_x0000_s1873" name="AxMath" r:id="rId8" imgW="142920" imgH="221760" progId="Equation.AxMath">
                  <p:embed/>
                </p:oleObj>
              </mc:Choice>
              <mc:Fallback>
                <p:oleObj name="AxMath" r:id="rId8" imgW="142920" imgH="221760" progId="Equation.AxMath">
                  <p:embed/>
                  <p:pic>
                    <p:nvPicPr>
                      <p:cNvPr id="0" name=""/>
                      <p:cNvPicPr/>
                      <p:nvPr/>
                    </p:nvPicPr>
                    <p:blipFill>
                      <a:blip r:embed="rId9"/>
                      <a:stretch>
                        <a:fillRect/>
                      </a:stretch>
                    </p:blipFill>
                    <p:spPr>
                      <a:xfrm>
                        <a:off x="4761388" y="1075421"/>
                        <a:ext cx="285750" cy="44450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34636970-BAA7-444A-B639-BF8B739A4094}"/>
              </a:ext>
            </a:extLst>
          </p:cNvPr>
          <p:cNvGraphicFramePr>
            <a:graphicFrameLocks noChangeAspect="1"/>
          </p:cNvGraphicFramePr>
          <p:nvPr>
            <p:extLst>
              <p:ext uri="{D42A27DB-BD31-4B8C-83A1-F6EECF244321}">
                <p14:modId xmlns:p14="http://schemas.microsoft.com/office/powerpoint/2010/main" val="4196205061"/>
              </p:ext>
            </p:extLst>
          </p:nvPr>
        </p:nvGraphicFramePr>
        <p:xfrm>
          <a:off x="1912938" y="1712913"/>
          <a:ext cx="3232150" cy="1292225"/>
        </p:xfrm>
        <a:graphic>
          <a:graphicData uri="http://schemas.openxmlformats.org/presentationml/2006/ole">
            <mc:AlternateContent xmlns:mc="http://schemas.openxmlformats.org/markup-compatibility/2006">
              <mc:Choice xmlns:v="urn:schemas-microsoft-com:vml" Requires="v">
                <p:oleObj spid="_x0000_s1874" name="AxMath" r:id="rId10" imgW="1616400" imgH="645480" progId="Equation.AxMath">
                  <p:embed/>
                </p:oleObj>
              </mc:Choice>
              <mc:Fallback>
                <p:oleObj name="AxMath" r:id="rId10" imgW="1616400" imgH="645480" progId="Equation.AxMath">
                  <p:embed/>
                  <p:pic>
                    <p:nvPicPr>
                      <p:cNvPr id="0" name=""/>
                      <p:cNvPicPr/>
                      <p:nvPr/>
                    </p:nvPicPr>
                    <p:blipFill>
                      <a:blip r:embed="rId11"/>
                      <a:stretch>
                        <a:fillRect/>
                      </a:stretch>
                    </p:blipFill>
                    <p:spPr>
                      <a:xfrm>
                        <a:off x="1912938" y="1712913"/>
                        <a:ext cx="3232150" cy="12922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A4904028-8466-4156-A9AB-39FBD3B8C096}"/>
              </a:ext>
            </a:extLst>
          </p:cNvPr>
          <p:cNvGraphicFramePr>
            <a:graphicFrameLocks noChangeAspect="1"/>
          </p:cNvGraphicFramePr>
          <p:nvPr>
            <p:extLst>
              <p:ext uri="{D42A27DB-BD31-4B8C-83A1-F6EECF244321}">
                <p14:modId xmlns:p14="http://schemas.microsoft.com/office/powerpoint/2010/main" val="2331081151"/>
              </p:ext>
            </p:extLst>
          </p:nvPr>
        </p:nvGraphicFramePr>
        <p:xfrm>
          <a:off x="6497166" y="1633746"/>
          <a:ext cx="3905250" cy="1292225"/>
        </p:xfrm>
        <a:graphic>
          <a:graphicData uri="http://schemas.openxmlformats.org/presentationml/2006/ole">
            <mc:AlternateContent xmlns:mc="http://schemas.openxmlformats.org/markup-compatibility/2006">
              <mc:Choice xmlns:v="urn:schemas-microsoft-com:vml" Requires="v">
                <p:oleObj spid="_x0000_s1875" name="AxMath" r:id="rId12" imgW="1952280" imgH="645480" progId="Equation.AxMath">
                  <p:embed/>
                </p:oleObj>
              </mc:Choice>
              <mc:Fallback>
                <p:oleObj name="AxMath" r:id="rId12" imgW="1952280" imgH="645480" progId="Equation.AxMath">
                  <p:embed/>
                  <p:pic>
                    <p:nvPicPr>
                      <p:cNvPr id="0" name=""/>
                      <p:cNvPicPr/>
                      <p:nvPr/>
                    </p:nvPicPr>
                    <p:blipFill>
                      <a:blip r:embed="rId13"/>
                      <a:stretch>
                        <a:fillRect/>
                      </a:stretch>
                    </p:blipFill>
                    <p:spPr>
                      <a:xfrm>
                        <a:off x="6497166" y="1633746"/>
                        <a:ext cx="3905250" cy="1292225"/>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F98379F6-7371-4296-9073-990C89463BDF}"/>
              </a:ext>
            </a:extLst>
          </p:cNvPr>
          <p:cNvGraphicFramePr>
            <a:graphicFrameLocks noChangeAspect="1"/>
          </p:cNvGraphicFramePr>
          <p:nvPr>
            <p:extLst>
              <p:ext uri="{D42A27DB-BD31-4B8C-83A1-F6EECF244321}">
                <p14:modId xmlns:p14="http://schemas.microsoft.com/office/powerpoint/2010/main" val="2388015521"/>
              </p:ext>
            </p:extLst>
          </p:nvPr>
        </p:nvGraphicFramePr>
        <p:xfrm>
          <a:off x="1912938" y="3220120"/>
          <a:ext cx="3502025" cy="1292225"/>
        </p:xfrm>
        <a:graphic>
          <a:graphicData uri="http://schemas.openxmlformats.org/presentationml/2006/ole">
            <mc:AlternateContent xmlns:mc="http://schemas.openxmlformats.org/markup-compatibility/2006">
              <mc:Choice xmlns:v="urn:schemas-microsoft-com:vml" Requires="v">
                <p:oleObj spid="_x0000_s1876" name="AxMath" r:id="rId14" imgW="1751400" imgH="645480" progId="Equation.AxMath">
                  <p:embed/>
                </p:oleObj>
              </mc:Choice>
              <mc:Fallback>
                <p:oleObj name="AxMath" r:id="rId14" imgW="1751400" imgH="645480" progId="Equation.AxMath">
                  <p:embed/>
                  <p:pic>
                    <p:nvPicPr>
                      <p:cNvPr id="0" name=""/>
                      <p:cNvPicPr/>
                      <p:nvPr/>
                    </p:nvPicPr>
                    <p:blipFill>
                      <a:blip r:embed="rId15"/>
                      <a:stretch>
                        <a:fillRect/>
                      </a:stretch>
                    </p:blipFill>
                    <p:spPr>
                      <a:xfrm>
                        <a:off x="1912938" y="3220120"/>
                        <a:ext cx="3502025" cy="1292225"/>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3543AF51-C748-4593-BAD0-F8373C6102CA}"/>
              </a:ext>
            </a:extLst>
          </p:cNvPr>
          <p:cNvSpPr txBox="1"/>
          <p:nvPr/>
        </p:nvSpPr>
        <p:spPr>
          <a:xfrm>
            <a:off x="1279241" y="5528313"/>
            <a:ext cx="9045289" cy="369332"/>
          </a:xfrm>
          <a:prstGeom prst="rect">
            <a:avLst/>
          </a:prstGeom>
          <a:noFill/>
        </p:spPr>
        <p:txBody>
          <a:bodyPr wrap="square">
            <a:spAutoFit/>
          </a:bodyPr>
          <a:lstStyle/>
          <a:p>
            <a:r>
              <a:rPr lang="zh-CN" altLang="en-US" sz="1800" b="0" i="0" u="none" strike="noStrike" baseline="0" dirty="0">
                <a:solidFill>
                  <a:srgbClr val="000000"/>
                </a:solidFill>
                <a:latin typeface="宋体" panose="02010600030101010101" pitchFamily="2" charset="-122"/>
                <a:ea typeface="宋体" panose="02010600030101010101" pitchFamily="2" charset="-122"/>
              </a:rPr>
              <a:t>采用功能合一文法的合一运算分析       和       的结果</a:t>
            </a:r>
            <a:r>
              <a:rPr lang="en-US" altLang="zh-CN" sz="1800" b="0" i="0" u="none" strike="noStrike" baseline="0" dirty="0">
                <a:solidFill>
                  <a:srgbClr val="000000"/>
                </a:solidFill>
                <a:latin typeface="宋体" panose="02010600030101010101" pitchFamily="2" charset="-122"/>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并解释该结果。</a:t>
            </a:r>
            <a:endParaRPr lang="zh-CN" altLang="en-US" dirty="0"/>
          </a:p>
        </p:txBody>
      </p:sp>
      <p:graphicFrame>
        <p:nvGraphicFramePr>
          <p:cNvPr id="4" name="对象 3">
            <a:extLst>
              <a:ext uri="{FF2B5EF4-FFF2-40B4-BE49-F238E27FC236}">
                <a16:creationId xmlns:a16="http://schemas.microsoft.com/office/drawing/2014/main" id="{3D7274C8-2BC1-46A8-89C9-5B4021347F64}"/>
              </a:ext>
            </a:extLst>
          </p:cNvPr>
          <p:cNvGraphicFramePr>
            <a:graphicFrameLocks noChangeAspect="1"/>
          </p:cNvGraphicFramePr>
          <p:nvPr>
            <p:extLst>
              <p:ext uri="{D42A27DB-BD31-4B8C-83A1-F6EECF244321}">
                <p14:modId xmlns:p14="http://schemas.microsoft.com/office/powerpoint/2010/main" val="3869411912"/>
              </p:ext>
            </p:extLst>
          </p:nvPr>
        </p:nvGraphicFramePr>
        <p:xfrm>
          <a:off x="4761388" y="5490729"/>
          <a:ext cx="854075" cy="444500"/>
        </p:xfrm>
        <a:graphic>
          <a:graphicData uri="http://schemas.openxmlformats.org/presentationml/2006/ole">
            <mc:AlternateContent xmlns:mc="http://schemas.openxmlformats.org/markup-compatibility/2006">
              <mc:Choice xmlns:v="urn:schemas-microsoft-com:vml" Requires="v">
                <p:oleObj spid="_x0000_s1877" name="AxMath" r:id="rId16" imgW="427680" imgH="221760" progId="Equation.AxMath">
                  <p:embed/>
                </p:oleObj>
              </mc:Choice>
              <mc:Fallback>
                <p:oleObj name="AxMath" r:id="rId16" imgW="427680" imgH="221760" progId="Equation.AxMath">
                  <p:embed/>
                  <p:pic>
                    <p:nvPicPr>
                      <p:cNvPr id="0" name=""/>
                      <p:cNvPicPr/>
                      <p:nvPr/>
                    </p:nvPicPr>
                    <p:blipFill>
                      <a:blip r:embed="rId17"/>
                      <a:stretch>
                        <a:fillRect/>
                      </a:stretch>
                    </p:blipFill>
                    <p:spPr>
                      <a:xfrm>
                        <a:off x="4761388" y="5490729"/>
                        <a:ext cx="854075" cy="4445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74ACD05-3D87-4CFB-8AEA-B30440A0C3EE}"/>
              </a:ext>
            </a:extLst>
          </p:cNvPr>
          <p:cNvGraphicFramePr>
            <a:graphicFrameLocks noChangeAspect="1"/>
          </p:cNvGraphicFramePr>
          <p:nvPr>
            <p:extLst>
              <p:ext uri="{D42A27DB-BD31-4B8C-83A1-F6EECF244321}">
                <p14:modId xmlns:p14="http://schemas.microsoft.com/office/powerpoint/2010/main" val="3118391118"/>
              </p:ext>
            </p:extLst>
          </p:nvPr>
        </p:nvGraphicFramePr>
        <p:xfrm>
          <a:off x="5801885" y="5475008"/>
          <a:ext cx="844550" cy="444500"/>
        </p:xfrm>
        <a:graphic>
          <a:graphicData uri="http://schemas.openxmlformats.org/presentationml/2006/ole">
            <mc:AlternateContent xmlns:mc="http://schemas.openxmlformats.org/markup-compatibility/2006">
              <mc:Choice xmlns:v="urn:schemas-microsoft-com:vml" Requires="v">
                <p:oleObj spid="_x0000_s1878" name="AxMath" r:id="rId18" imgW="422640" imgH="221760" progId="Equation.AxMath">
                  <p:embed/>
                </p:oleObj>
              </mc:Choice>
              <mc:Fallback>
                <p:oleObj name="AxMath" r:id="rId18" imgW="422640" imgH="221760" progId="Equation.AxMath">
                  <p:embed/>
                  <p:pic>
                    <p:nvPicPr>
                      <p:cNvPr id="0" name=""/>
                      <p:cNvPicPr/>
                      <p:nvPr/>
                    </p:nvPicPr>
                    <p:blipFill>
                      <a:blip r:embed="rId19"/>
                      <a:stretch>
                        <a:fillRect/>
                      </a:stretch>
                    </p:blipFill>
                    <p:spPr>
                      <a:xfrm>
                        <a:off x="5801885" y="5475008"/>
                        <a:ext cx="844550" cy="444500"/>
                      </a:xfrm>
                      <a:prstGeom prst="rect">
                        <a:avLst/>
                      </a:prstGeom>
                    </p:spPr>
                  </p:pic>
                </p:oleObj>
              </mc:Fallback>
            </mc:AlternateContent>
          </a:graphicData>
        </a:graphic>
      </p:graphicFrame>
    </p:spTree>
    <p:extLst>
      <p:ext uri="{BB962C8B-B14F-4D97-AF65-F5344CB8AC3E}">
        <p14:creationId xmlns:p14="http://schemas.microsoft.com/office/powerpoint/2010/main" val="3450267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语法及句法理论</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8" name="文本框 27">
            <a:extLst>
              <a:ext uri="{FF2B5EF4-FFF2-40B4-BE49-F238E27FC236}">
                <a16:creationId xmlns:a16="http://schemas.microsoft.com/office/drawing/2014/main" id="{7C98A5FC-9A3D-4B81-8309-C7497AEBC3A7}"/>
              </a:ext>
            </a:extLst>
          </p:cNvPr>
          <p:cNvSpPr txBox="1"/>
          <p:nvPr/>
        </p:nvSpPr>
        <p:spPr>
          <a:xfrm>
            <a:off x="5562032" y="2994402"/>
            <a:ext cx="3554672" cy="369332"/>
          </a:xfrm>
          <a:prstGeom prst="rect">
            <a:avLst/>
          </a:prstGeom>
          <a:noFill/>
        </p:spPr>
        <p:txBody>
          <a:bodyPr wrap="square">
            <a:spAutoFit/>
          </a:bodyPr>
          <a:lstStyle/>
          <a:p>
            <a:r>
              <a:rPr lang="zh-CN" altLang="en-US" dirty="0"/>
              <a:t>复杂特征集     和     的项均相容</a:t>
            </a:r>
          </a:p>
        </p:txBody>
      </p:sp>
      <p:graphicFrame>
        <p:nvGraphicFramePr>
          <p:cNvPr id="29" name="对象 28">
            <a:extLst>
              <a:ext uri="{FF2B5EF4-FFF2-40B4-BE49-F238E27FC236}">
                <a16:creationId xmlns:a16="http://schemas.microsoft.com/office/drawing/2014/main" id="{050F658A-1162-4C5E-BA54-A273CD120568}"/>
              </a:ext>
            </a:extLst>
          </p:cNvPr>
          <p:cNvGraphicFramePr>
            <a:graphicFrameLocks noChangeAspect="1"/>
          </p:cNvGraphicFramePr>
          <p:nvPr>
            <p:extLst>
              <p:ext uri="{D42A27DB-BD31-4B8C-83A1-F6EECF244321}">
                <p14:modId xmlns:p14="http://schemas.microsoft.com/office/powerpoint/2010/main" val="474266420"/>
              </p:ext>
            </p:extLst>
          </p:nvPr>
        </p:nvGraphicFramePr>
        <p:xfrm>
          <a:off x="6806655" y="2949520"/>
          <a:ext cx="301625" cy="444500"/>
        </p:xfrm>
        <a:graphic>
          <a:graphicData uri="http://schemas.openxmlformats.org/presentationml/2006/ole">
            <mc:AlternateContent xmlns:mc="http://schemas.openxmlformats.org/markup-compatibility/2006">
              <mc:Choice xmlns:v="urn:schemas-microsoft-com:vml" Requires="v">
                <p:oleObj spid="_x0000_s3388" name="AxMath" r:id="rId4" imgW="151200" imgH="221760" progId="Equation.AxMath">
                  <p:embed/>
                </p:oleObj>
              </mc:Choice>
              <mc:Fallback>
                <p:oleObj name="AxMath" r:id="rId4" imgW="151200" imgH="221760" progId="Equation.AxMath">
                  <p:embed/>
                  <p:pic>
                    <p:nvPicPr>
                      <p:cNvPr id="29" name="对象 28">
                        <a:extLst>
                          <a:ext uri="{FF2B5EF4-FFF2-40B4-BE49-F238E27FC236}">
                            <a16:creationId xmlns:a16="http://schemas.microsoft.com/office/drawing/2014/main" id="{050F658A-1162-4C5E-BA54-A273CD120568}"/>
                          </a:ext>
                        </a:extLst>
                      </p:cNvPr>
                      <p:cNvPicPr/>
                      <p:nvPr/>
                    </p:nvPicPr>
                    <p:blipFill>
                      <a:blip r:embed="rId5"/>
                      <a:stretch>
                        <a:fillRect/>
                      </a:stretch>
                    </p:blipFill>
                    <p:spPr>
                      <a:xfrm>
                        <a:off x="6806655" y="2949520"/>
                        <a:ext cx="301625" cy="4445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4F27B482-0B18-48E4-B37E-6A0CEC190C95}"/>
              </a:ext>
            </a:extLst>
          </p:cNvPr>
          <p:cNvGraphicFramePr>
            <a:graphicFrameLocks noChangeAspect="1"/>
          </p:cNvGraphicFramePr>
          <p:nvPr>
            <p:extLst>
              <p:ext uri="{D42A27DB-BD31-4B8C-83A1-F6EECF244321}">
                <p14:modId xmlns:p14="http://schemas.microsoft.com/office/powerpoint/2010/main" val="4000210864"/>
              </p:ext>
            </p:extLst>
          </p:nvPr>
        </p:nvGraphicFramePr>
        <p:xfrm>
          <a:off x="7361876" y="2984500"/>
          <a:ext cx="295275" cy="444500"/>
        </p:xfrm>
        <a:graphic>
          <a:graphicData uri="http://schemas.openxmlformats.org/presentationml/2006/ole">
            <mc:AlternateContent xmlns:mc="http://schemas.openxmlformats.org/markup-compatibility/2006">
              <mc:Choice xmlns:v="urn:schemas-microsoft-com:vml" Requires="v">
                <p:oleObj spid="_x0000_s3389" name="AxMath" r:id="rId6" imgW="148320" imgH="221760" progId="Equation.AxMath">
                  <p:embed/>
                </p:oleObj>
              </mc:Choice>
              <mc:Fallback>
                <p:oleObj name="AxMath" r:id="rId6" imgW="148320" imgH="221760" progId="Equation.AxMath">
                  <p:embed/>
                  <p:pic>
                    <p:nvPicPr>
                      <p:cNvPr id="30" name="对象 29">
                        <a:extLst>
                          <a:ext uri="{FF2B5EF4-FFF2-40B4-BE49-F238E27FC236}">
                            <a16:creationId xmlns:a16="http://schemas.microsoft.com/office/drawing/2014/main" id="{4F27B482-0B18-48E4-B37E-6A0CEC190C95}"/>
                          </a:ext>
                        </a:extLst>
                      </p:cNvPr>
                      <p:cNvPicPr/>
                      <p:nvPr/>
                    </p:nvPicPr>
                    <p:blipFill>
                      <a:blip r:embed="rId7"/>
                      <a:stretch>
                        <a:fillRect/>
                      </a:stretch>
                    </p:blipFill>
                    <p:spPr>
                      <a:xfrm>
                        <a:off x="7361876" y="2984500"/>
                        <a:ext cx="295275" cy="44450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34636970-BAA7-444A-B639-BF8B739A4094}"/>
              </a:ext>
            </a:extLst>
          </p:cNvPr>
          <p:cNvGraphicFramePr>
            <a:graphicFrameLocks noChangeAspect="1"/>
          </p:cNvGraphicFramePr>
          <p:nvPr>
            <p:extLst>
              <p:ext uri="{D42A27DB-BD31-4B8C-83A1-F6EECF244321}">
                <p14:modId xmlns:p14="http://schemas.microsoft.com/office/powerpoint/2010/main" val="1842195587"/>
              </p:ext>
            </p:extLst>
          </p:nvPr>
        </p:nvGraphicFramePr>
        <p:xfrm>
          <a:off x="896773" y="2118618"/>
          <a:ext cx="4264025" cy="2120900"/>
        </p:xfrm>
        <a:graphic>
          <a:graphicData uri="http://schemas.openxmlformats.org/presentationml/2006/ole">
            <mc:AlternateContent xmlns:mc="http://schemas.openxmlformats.org/markup-compatibility/2006">
              <mc:Choice xmlns:v="urn:schemas-microsoft-com:vml" Requires="v">
                <p:oleObj spid="_x0000_s3390" name="AxMath" r:id="rId8" imgW="2132280" imgH="1060560" progId="Equation.AxMath">
                  <p:embed/>
                </p:oleObj>
              </mc:Choice>
              <mc:Fallback>
                <p:oleObj name="AxMath" r:id="rId8" imgW="2132280" imgH="1060560" progId="Equation.AxMath">
                  <p:embed/>
                  <p:pic>
                    <p:nvPicPr>
                      <p:cNvPr id="34" name="对象 33">
                        <a:extLst>
                          <a:ext uri="{FF2B5EF4-FFF2-40B4-BE49-F238E27FC236}">
                            <a16:creationId xmlns:a16="http://schemas.microsoft.com/office/drawing/2014/main" id="{34636970-BAA7-444A-B639-BF8B739A4094}"/>
                          </a:ext>
                        </a:extLst>
                      </p:cNvPr>
                      <p:cNvPicPr/>
                      <p:nvPr/>
                    </p:nvPicPr>
                    <p:blipFill>
                      <a:blip r:embed="rId9"/>
                      <a:stretch>
                        <a:fillRect/>
                      </a:stretch>
                    </p:blipFill>
                    <p:spPr>
                      <a:xfrm>
                        <a:off x="896773" y="2118618"/>
                        <a:ext cx="4264025" cy="21209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3543AF51-C748-4593-BAD0-F8373C6102CA}"/>
              </a:ext>
            </a:extLst>
          </p:cNvPr>
          <p:cNvSpPr txBox="1"/>
          <p:nvPr/>
        </p:nvSpPr>
        <p:spPr>
          <a:xfrm>
            <a:off x="2701432" y="4816225"/>
            <a:ext cx="5023201" cy="369332"/>
          </a:xfrm>
          <a:prstGeom prst="rect">
            <a:avLst/>
          </a:prstGeom>
          <a:noFill/>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因为   中的</a:t>
            </a:r>
            <a:r>
              <a:rPr lang="en-US" altLang="zh-CN" dirty="0">
                <a:solidFill>
                  <a:srgbClr val="000000"/>
                </a:solidFill>
                <a:latin typeface="宋体" panose="02010600030101010101" pitchFamily="2" charset="-122"/>
                <a:ea typeface="宋体" panose="02010600030101010101" pitchFamily="2" charset="-122"/>
              </a:rPr>
              <a:t>Sem</a:t>
            </a:r>
            <a:r>
              <a:rPr lang="zh-CN" altLang="en-US" dirty="0">
                <a:solidFill>
                  <a:srgbClr val="000000"/>
                </a:solidFill>
                <a:latin typeface="宋体" panose="02010600030101010101" pitchFamily="2" charset="-122"/>
                <a:ea typeface="宋体" panose="02010600030101010101" pitchFamily="2" charset="-122"/>
              </a:rPr>
              <a:t>项和  中的</a:t>
            </a:r>
            <a:r>
              <a:rPr lang="en-US" altLang="zh-CN" dirty="0">
                <a:solidFill>
                  <a:srgbClr val="000000"/>
                </a:solidFill>
                <a:latin typeface="宋体" panose="02010600030101010101" pitchFamily="2" charset="-122"/>
                <a:ea typeface="宋体" panose="02010600030101010101" pitchFamily="2" charset="-122"/>
              </a:rPr>
              <a:t>Sem</a:t>
            </a:r>
            <a:r>
              <a:rPr lang="zh-CN" altLang="en-US" dirty="0">
                <a:solidFill>
                  <a:srgbClr val="000000"/>
                </a:solidFill>
                <a:latin typeface="宋体" panose="02010600030101010101" pitchFamily="2" charset="-122"/>
                <a:ea typeface="宋体" panose="02010600030101010101" pitchFamily="2" charset="-122"/>
              </a:rPr>
              <a:t>项不相容</a:t>
            </a:r>
            <a:endParaRPr lang="zh-CN" altLang="en-US" dirty="0"/>
          </a:p>
        </p:txBody>
      </p:sp>
      <p:graphicFrame>
        <p:nvGraphicFramePr>
          <p:cNvPr id="5" name="对象 4">
            <a:extLst>
              <a:ext uri="{FF2B5EF4-FFF2-40B4-BE49-F238E27FC236}">
                <a16:creationId xmlns:a16="http://schemas.microsoft.com/office/drawing/2014/main" id="{074ACD05-3D87-4CFB-8AEA-B30440A0C3EE}"/>
              </a:ext>
            </a:extLst>
          </p:cNvPr>
          <p:cNvGraphicFramePr>
            <a:graphicFrameLocks noChangeAspect="1"/>
          </p:cNvGraphicFramePr>
          <p:nvPr>
            <p:extLst>
              <p:ext uri="{D42A27DB-BD31-4B8C-83A1-F6EECF244321}">
                <p14:modId xmlns:p14="http://schemas.microsoft.com/office/powerpoint/2010/main" val="914190801"/>
              </p:ext>
            </p:extLst>
          </p:nvPr>
        </p:nvGraphicFramePr>
        <p:xfrm>
          <a:off x="968375" y="4751388"/>
          <a:ext cx="1473200" cy="444500"/>
        </p:xfrm>
        <a:graphic>
          <a:graphicData uri="http://schemas.openxmlformats.org/presentationml/2006/ole">
            <mc:AlternateContent xmlns:mc="http://schemas.openxmlformats.org/markup-compatibility/2006">
              <mc:Choice xmlns:v="urn:schemas-microsoft-com:vml" Requires="v">
                <p:oleObj spid="_x0000_s3391" name="AxMath" r:id="rId10" imgW="736200" imgH="221760" progId="Equation.AxMath">
                  <p:embed/>
                </p:oleObj>
              </mc:Choice>
              <mc:Fallback>
                <p:oleObj name="AxMath" r:id="rId10" imgW="736200" imgH="221760" progId="Equation.AxMath">
                  <p:embed/>
                  <p:pic>
                    <p:nvPicPr>
                      <p:cNvPr id="5" name="对象 4">
                        <a:extLst>
                          <a:ext uri="{FF2B5EF4-FFF2-40B4-BE49-F238E27FC236}">
                            <a16:creationId xmlns:a16="http://schemas.microsoft.com/office/drawing/2014/main" id="{074ACD05-3D87-4CFB-8AEA-B30440A0C3EE}"/>
                          </a:ext>
                        </a:extLst>
                      </p:cNvPr>
                      <p:cNvPicPr/>
                      <p:nvPr/>
                    </p:nvPicPr>
                    <p:blipFill>
                      <a:blip r:embed="rId11"/>
                      <a:stretch>
                        <a:fillRect/>
                      </a:stretch>
                    </p:blipFill>
                    <p:spPr>
                      <a:xfrm>
                        <a:off x="968375" y="4751388"/>
                        <a:ext cx="1473200" cy="4445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5980157-D6E4-417B-8FE3-B68491A285E5}"/>
              </a:ext>
            </a:extLst>
          </p:cNvPr>
          <p:cNvGraphicFramePr>
            <a:graphicFrameLocks noChangeAspect="1"/>
          </p:cNvGraphicFramePr>
          <p:nvPr>
            <p:extLst>
              <p:ext uri="{D42A27DB-BD31-4B8C-83A1-F6EECF244321}">
                <p14:modId xmlns:p14="http://schemas.microsoft.com/office/powerpoint/2010/main" val="979013654"/>
              </p:ext>
            </p:extLst>
          </p:nvPr>
        </p:nvGraphicFramePr>
        <p:xfrm>
          <a:off x="3290983" y="4760964"/>
          <a:ext cx="301625" cy="444500"/>
        </p:xfrm>
        <a:graphic>
          <a:graphicData uri="http://schemas.openxmlformats.org/presentationml/2006/ole">
            <mc:AlternateContent xmlns:mc="http://schemas.openxmlformats.org/markup-compatibility/2006">
              <mc:Choice xmlns:v="urn:schemas-microsoft-com:vml" Requires="v">
                <p:oleObj spid="_x0000_s3392" name="AxMath" r:id="rId12" imgW="151200" imgH="221760" progId="Equation.AxMath">
                  <p:embed/>
                </p:oleObj>
              </mc:Choice>
              <mc:Fallback>
                <p:oleObj name="AxMath" r:id="rId12" imgW="151200" imgH="221760" progId="Equation.AxMath">
                  <p:embed/>
                  <p:pic>
                    <p:nvPicPr>
                      <p:cNvPr id="5" name="对象 4">
                        <a:extLst>
                          <a:ext uri="{FF2B5EF4-FFF2-40B4-BE49-F238E27FC236}">
                            <a16:creationId xmlns:a16="http://schemas.microsoft.com/office/drawing/2014/main" id="{074ACD05-3D87-4CFB-8AEA-B30440A0C3EE}"/>
                          </a:ext>
                        </a:extLst>
                      </p:cNvPr>
                      <p:cNvPicPr/>
                      <p:nvPr/>
                    </p:nvPicPr>
                    <p:blipFill>
                      <a:blip r:embed="rId5"/>
                      <a:stretch>
                        <a:fillRect/>
                      </a:stretch>
                    </p:blipFill>
                    <p:spPr>
                      <a:xfrm>
                        <a:off x="3290983" y="4760964"/>
                        <a:ext cx="301625" cy="4445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2FB9D1FD-AC75-45C1-87DF-CBC669DD2D42}"/>
              </a:ext>
            </a:extLst>
          </p:cNvPr>
          <p:cNvGraphicFramePr>
            <a:graphicFrameLocks noChangeAspect="1"/>
          </p:cNvGraphicFramePr>
          <p:nvPr>
            <p:extLst>
              <p:ext uri="{D42A27DB-BD31-4B8C-83A1-F6EECF244321}">
                <p14:modId xmlns:p14="http://schemas.microsoft.com/office/powerpoint/2010/main" val="1181181582"/>
              </p:ext>
            </p:extLst>
          </p:nvPr>
        </p:nvGraphicFramePr>
        <p:xfrm>
          <a:off x="4826853" y="4741057"/>
          <a:ext cx="285750" cy="444500"/>
        </p:xfrm>
        <a:graphic>
          <a:graphicData uri="http://schemas.openxmlformats.org/presentationml/2006/ole">
            <mc:AlternateContent xmlns:mc="http://schemas.openxmlformats.org/markup-compatibility/2006">
              <mc:Choice xmlns:v="urn:schemas-microsoft-com:vml" Requires="v">
                <p:oleObj spid="_x0000_s3393" name="AxMath" r:id="rId13" imgW="142920" imgH="221760" progId="Equation.AxMath">
                  <p:embed/>
                </p:oleObj>
              </mc:Choice>
              <mc:Fallback>
                <p:oleObj name="AxMath" r:id="rId13" imgW="142920" imgH="221760" progId="Equation.AxMath">
                  <p:embed/>
                  <p:pic>
                    <p:nvPicPr>
                      <p:cNvPr id="5" name="对象 4">
                        <a:extLst>
                          <a:ext uri="{FF2B5EF4-FFF2-40B4-BE49-F238E27FC236}">
                            <a16:creationId xmlns:a16="http://schemas.microsoft.com/office/drawing/2014/main" id="{074ACD05-3D87-4CFB-8AEA-B30440A0C3EE}"/>
                          </a:ext>
                        </a:extLst>
                      </p:cNvPr>
                      <p:cNvPicPr/>
                      <p:nvPr/>
                    </p:nvPicPr>
                    <p:blipFill>
                      <a:blip r:embed="rId14"/>
                      <a:stretch>
                        <a:fillRect/>
                      </a:stretch>
                    </p:blipFill>
                    <p:spPr>
                      <a:xfrm>
                        <a:off x="4826853" y="4741057"/>
                        <a:ext cx="285750" cy="444500"/>
                      </a:xfrm>
                      <a:prstGeom prst="rect">
                        <a:avLst/>
                      </a:prstGeom>
                    </p:spPr>
                  </p:pic>
                </p:oleObj>
              </mc:Fallback>
            </mc:AlternateContent>
          </a:graphicData>
        </a:graphic>
      </p:graphicFrame>
    </p:spTree>
    <p:extLst>
      <p:ext uri="{BB962C8B-B14F-4D97-AF65-F5344CB8AC3E}">
        <p14:creationId xmlns:p14="http://schemas.microsoft.com/office/powerpoint/2010/main" val="104068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D93977-4C25-449C-8039-6B26F51458BE}"/>
              </a:ext>
            </a:extLst>
          </p:cNvPr>
          <p:cNvSpPr>
            <a:spLocks noGrp="1"/>
          </p:cNvSpPr>
          <p:nvPr>
            <p:ph type="sldNum" sz="quarter" idx="12"/>
          </p:nvPr>
        </p:nvSpPr>
        <p:spPr/>
        <p:txBody>
          <a:bodyPr/>
          <a:lstStyle/>
          <a:p>
            <a:fld id="{A9EE4FA5-714D-4825-BDF2-BD83D610AA7C}" type="slidenum">
              <a:rPr lang="en-US" smtClean="0"/>
              <a:t>25</a:t>
            </a:fld>
            <a:endParaRPr lang="en-US" dirty="0"/>
          </a:p>
        </p:txBody>
      </p:sp>
      <p:sp>
        <p:nvSpPr>
          <p:cNvPr id="5" name="文本框 4">
            <a:extLst>
              <a:ext uri="{FF2B5EF4-FFF2-40B4-BE49-F238E27FC236}">
                <a16:creationId xmlns:a16="http://schemas.microsoft.com/office/drawing/2014/main" id="{6395747A-31CF-4D28-A172-1DF99B4E9C60}"/>
              </a:ext>
            </a:extLst>
          </p:cNvPr>
          <p:cNvSpPr txBox="1"/>
          <p:nvPr/>
        </p:nvSpPr>
        <p:spPr>
          <a:xfrm>
            <a:off x="1755494" y="2534807"/>
            <a:ext cx="9120850" cy="986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fontAlgn="base" hangingPunct="0">
              <a:spcBef>
                <a:spcPct val="0"/>
              </a:spcBef>
              <a:spcAft>
                <a:spcPct val="0"/>
              </a:spcAft>
              <a:buFont typeface="Wingdings" pitchFamily="2" charset="2"/>
              <a:buNone/>
              <a:defRPr sz="2400" b="1">
                <a:solidFill>
                  <a:srgbClr val="003F69"/>
                </a:solidFill>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2100" b="1">
                <a:solidFill>
                  <a:schemeClr val="bg1"/>
                </a:solidFill>
                <a:latin typeface="Arial" charset="0"/>
                <a:ea typeface="黑体" pitchFamily="2" charset="-122"/>
              </a:defRPr>
            </a:lvl2pPr>
            <a:lvl3pPr eaLnBrk="0" fontAlgn="base" hangingPunct="0">
              <a:spcBef>
                <a:spcPct val="0"/>
              </a:spcBef>
              <a:spcAft>
                <a:spcPct val="0"/>
              </a:spcAft>
              <a:defRPr sz="2100" b="1">
                <a:solidFill>
                  <a:schemeClr val="bg1"/>
                </a:solidFill>
                <a:latin typeface="Arial" charset="0"/>
                <a:ea typeface="黑体" pitchFamily="2" charset="-122"/>
              </a:defRPr>
            </a:lvl3pPr>
            <a:lvl4pPr eaLnBrk="0" fontAlgn="base" hangingPunct="0">
              <a:spcBef>
                <a:spcPct val="0"/>
              </a:spcBef>
              <a:spcAft>
                <a:spcPct val="0"/>
              </a:spcAft>
              <a:defRPr sz="2100" b="1">
                <a:solidFill>
                  <a:schemeClr val="bg1"/>
                </a:solidFill>
                <a:latin typeface="Arial" charset="0"/>
                <a:ea typeface="黑体" pitchFamily="2" charset="-122"/>
              </a:defRPr>
            </a:lvl4pPr>
            <a:lvl5pPr eaLnBrk="0" fontAlgn="base" hangingPunct="0">
              <a:spcBef>
                <a:spcPct val="0"/>
              </a:spcBef>
              <a:spcAft>
                <a:spcPct val="0"/>
              </a:spcAft>
              <a:defRPr sz="2100" b="1">
                <a:solidFill>
                  <a:schemeClr val="bg1"/>
                </a:solidFill>
                <a:latin typeface="Arial" charset="0"/>
                <a:ea typeface="黑体" pitchFamily="2" charset="-122"/>
              </a:defRPr>
            </a:lvl5pPr>
            <a:lvl6pPr marL="342900" fontAlgn="base">
              <a:spcBef>
                <a:spcPct val="0"/>
              </a:spcBef>
              <a:spcAft>
                <a:spcPct val="0"/>
              </a:spcAft>
              <a:defRPr sz="2100" b="1">
                <a:solidFill>
                  <a:schemeClr val="bg1"/>
                </a:solidFill>
                <a:latin typeface="黑体" pitchFamily="2" charset="-122"/>
                <a:ea typeface="黑体" pitchFamily="2" charset="-122"/>
              </a:defRPr>
            </a:lvl6pPr>
            <a:lvl7pPr marL="685800" fontAlgn="base">
              <a:spcBef>
                <a:spcPct val="0"/>
              </a:spcBef>
              <a:spcAft>
                <a:spcPct val="0"/>
              </a:spcAft>
              <a:defRPr sz="2100" b="1">
                <a:solidFill>
                  <a:schemeClr val="bg1"/>
                </a:solidFill>
                <a:latin typeface="黑体" pitchFamily="2" charset="-122"/>
                <a:ea typeface="黑体" pitchFamily="2" charset="-122"/>
              </a:defRPr>
            </a:lvl7pPr>
            <a:lvl8pPr marL="1028700" fontAlgn="base">
              <a:spcBef>
                <a:spcPct val="0"/>
              </a:spcBef>
              <a:spcAft>
                <a:spcPct val="0"/>
              </a:spcAft>
              <a:defRPr sz="2100" b="1">
                <a:solidFill>
                  <a:schemeClr val="bg1"/>
                </a:solidFill>
                <a:latin typeface="黑体" pitchFamily="2" charset="-122"/>
                <a:ea typeface="黑体" pitchFamily="2" charset="-122"/>
              </a:defRPr>
            </a:lvl8pPr>
            <a:lvl9pPr marL="1371600" fontAlgn="base">
              <a:spcBef>
                <a:spcPct val="0"/>
              </a:spcBef>
              <a:spcAft>
                <a:spcPct val="0"/>
              </a:spcAft>
              <a:defRPr sz="2100" b="1">
                <a:solidFill>
                  <a:schemeClr val="bg1"/>
                </a:solidFill>
                <a:latin typeface="黑体" pitchFamily="2" charset="-122"/>
                <a:ea typeface="黑体" pitchFamily="2" charset="-122"/>
              </a:defRPr>
            </a:lvl9pPr>
          </a:lstStyle>
          <a:p>
            <a:pPr algn="ctr"/>
            <a:r>
              <a:rPr lang="zh-CN" altLang="en-US" sz="6000" dirty="0"/>
              <a:t>概率图模型</a:t>
            </a:r>
          </a:p>
        </p:txBody>
      </p:sp>
    </p:spTree>
    <p:extLst>
      <p:ext uri="{BB962C8B-B14F-4D97-AF65-F5344CB8AC3E}">
        <p14:creationId xmlns:p14="http://schemas.microsoft.com/office/powerpoint/2010/main" val="28482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0C90FACE-37C7-4F7C-8590-D1A030BB7A64}"/>
              </a:ext>
            </a:extLst>
          </p:cNvPr>
          <p:cNvPicPr>
            <a:picLocks noChangeAspect="1"/>
          </p:cNvPicPr>
          <p:nvPr/>
        </p:nvPicPr>
        <p:blipFill>
          <a:blip r:embed="rId3"/>
          <a:stretch>
            <a:fillRect/>
          </a:stretch>
        </p:blipFill>
        <p:spPr>
          <a:xfrm>
            <a:off x="1725535" y="1146810"/>
            <a:ext cx="8757270" cy="4398241"/>
          </a:xfrm>
          <a:prstGeom prst="rect">
            <a:avLst/>
          </a:prstGeom>
        </p:spPr>
      </p:pic>
    </p:spTree>
    <p:extLst>
      <p:ext uri="{BB962C8B-B14F-4D97-AF65-F5344CB8AC3E}">
        <p14:creationId xmlns:p14="http://schemas.microsoft.com/office/powerpoint/2010/main" val="206264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CDC42DCF-9619-4799-990B-C7F703FDDE45}"/>
              </a:ext>
            </a:extLst>
          </p:cNvPr>
          <p:cNvPicPr>
            <a:picLocks noChangeAspect="1"/>
          </p:cNvPicPr>
          <p:nvPr/>
        </p:nvPicPr>
        <p:blipFill>
          <a:blip r:embed="rId3"/>
          <a:stretch>
            <a:fillRect/>
          </a:stretch>
        </p:blipFill>
        <p:spPr>
          <a:xfrm>
            <a:off x="1694188" y="1379220"/>
            <a:ext cx="8811766" cy="3344224"/>
          </a:xfrm>
          <a:prstGeom prst="rect">
            <a:avLst/>
          </a:prstGeom>
        </p:spPr>
      </p:pic>
    </p:spTree>
    <p:extLst>
      <p:ext uri="{BB962C8B-B14F-4D97-AF65-F5344CB8AC3E}">
        <p14:creationId xmlns:p14="http://schemas.microsoft.com/office/powerpoint/2010/main" val="1195536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28</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EB4B4D43-8679-47BB-B55F-A582F31DB88E}"/>
              </a:ext>
            </a:extLst>
          </p:cNvPr>
          <p:cNvPicPr>
            <a:picLocks noChangeAspect="1"/>
          </p:cNvPicPr>
          <p:nvPr/>
        </p:nvPicPr>
        <p:blipFill>
          <a:blip r:embed="rId3"/>
          <a:stretch>
            <a:fillRect/>
          </a:stretch>
        </p:blipFill>
        <p:spPr>
          <a:xfrm>
            <a:off x="1708420" y="1259733"/>
            <a:ext cx="8670020" cy="4027752"/>
          </a:xfrm>
          <a:prstGeom prst="rect">
            <a:avLst/>
          </a:prstGeom>
        </p:spPr>
      </p:pic>
    </p:spTree>
    <p:extLst>
      <p:ext uri="{BB962C8B-B14F-4D97-AF65-F5344CB8AC3E}">
        <p14:creationId xmlns:p14="http://schemas.microsoft.com/office/powerpoint/2010/main" val="3497578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29</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D6126694-9014-45D4-A88E-2D0C89722BBF}"/>
              </a:ext>
            </a:extLst>
          </p:cNvPr>
          <p:cNvPicPr>
            <a:picLocks noChangeAspect="1"/>
          </p:cNvPicPr>
          <p:nvPr/>
        </p:nvPicPr>
        <p:blipFill>
          <a:blip r:embed="rId3"/>
          <a:stretch>
            <a:fillRect/>
          </a:stretch>
        </p:blipFill>
        <p:spPr>
          <a:xfrm>
            <a:off x="1813560" y="914400"/>
            <a:ext cx="8564880" cy="4703258"/>
          </a:xfrm>
          <a:prstGeom prst="rect">
            <a:avLst/>
          </a:prstGeom>
        </p:spPr>
      </p:pic>
    </p:spTree>
    <p:extLst>
      <p:ext uri="{BB962C8B-B14F-4D97-AF65-F5344CB8AC3E}">
        <p14:creationId xmlns:p14="http://schemas.microsoft.com/office/powerpoint/2010/main" val="31324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chemeClr val="bg1"/>
                </a:solidFill>
                <a:latin typeface="微软雅黑" panose="020B0503020204020204" pitchFamily="34" charset="-122"/>
                <a:ea typeface="微软雅黑" panose="020B0503020204020204" pitchFamily="34" charset="-122"/>
              </a:rPr>
              <a:t>N-gram</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sp>
        <p:nvSpPr>
          <p:cNvPr id="13" name="文本框 12">
            <a:extLst>
              <a:ext uri="{FF2B5EF4-FFF2-40B4-BE49-F238E27FC236}">
                <a16:creationId xmlns:a16="http://schemas.microsoft.com/office/drawing/2014/main" id="{B2D7DB51-101D-4E6C-9CBD-9CEB1B39F04B}"/>
              </a:ext>
            </a:extLst>
          </p:cNvPr>
          <p:cNvSpPr txBox="1"/>
          <p:nvPr/>
        </p:nvSpPr>
        <p:spPr>
          <a:xfrm>
            <a:off x="1524000" y="968792"/>
            <a:ext cx="2954655" cy="461665"/>
          </a:xfrm>
          <a:prstGeom prst="rect">
            <a:avLst/>
          </a:prstGeom>
          <a:noFill/>
        </p:spPr>
        <p:txBody>
          <a:bodyPr wrap="none" rtlCol="0">
            <a:spAutoFit/>
          </a:bodyPr>
          <a:lstStyle/>
          <a:p>
            <a:r>
              <a:rPr lang="zh-CN" altLang="en-US" sz="2400" b="1" dirty="0">
                <a:solidFill>
                  <a:srgbClr val="003F69"/>
                </a:solidFill>
              </a:rPr>
              <a:t>二元和三元文法形式</a:t>
            </a:r>
            <a:endParaRPr lang="en-US" altLang="zh-CN" sz="2400" b="1" dirty="0">
              <a:solidFill>
                <a:srgbClr val="003F69"/>
              </a:solidFill>
            </a:endParaRPr>
          </a:p>
        </p:txBody>
      </p:sp>
      <p:sp>
        <p:nvSpPr>
          <p:cNvPr id="14" name="文本框 13">
            <a:extLst>
              <a:ext uri="{FF2B5EF4-FFF2-40B4-BE49-F238E27FC236}">
                <a16:creationId xmlns:a16="http://schemas.microsoft.com/office/drawing/2014/main" id="{F3F66346-D916-40F2-B98C-774B32F26DB1}"/>
              </a:ext>
            </a:extLst>
          </p:cNvPr>
          <p:cNvSpPr txBox="1"/>
          <p:nvPr/>
        </p:nvSpPr>
        <p:spPr>
          <a:xfrm>
            <a:off x="501920" y="1617580"/>
            <a:ext cx="11409528" cy="830997"/>
          </a:xfrm>
          <a:prstGeom prst="rect">
            <a:avLst/>
          </a:prstGeom>
          <a:noFill/>
        </p:spPr>
        <p:txBody>
          <a:bodyPr wrap="square" rtlCol="0">
            <a:spAutoFit/>
          </a:bodyPr>
          <a:lstStyle/>
          <a:p>
            <a:r>
              <a:rPr lang="zh-CN" altLang="en-US" sz="2400" b="1" dirty="0">
                <a:solidFill>
                  <a:srgbClr val="003F69"/>
                </a:solidFill>
              </a:rPr>
              <a:t>二元文法形式，先添加句子开始和结束标记得到</a:t>
            </a:r>
            <a:r>
              <a:rPr lang="en-US" altLang="zh-CN" sz="2400" b="1" dirty="0">
                <a:solidFill>
                  <a:srgbClr val="003F69"/>
                </a:solidFill>
              </a:rPr>
              <a:t>&lt;BOS&gt;John read a book&lt;EOS&gt;</a:t>
            </a:r>
          </a:p>
          <a:p>
            <a:r>
              <a:rPr lang="zh-CN" altLang="en-US" sz="2400" b="1" dirty="0">
                <a:solidFill>
                  <a:srgbClr val="003F69"/>
                </a:solidFill>
              </a:rPr>
              <a:t>其二元文法为：</a:t>
            </a:r>
            <a:r>
              <a:rPr lang="en-US" altLang="zh-CN" sz="2400" b="1" dirty="0">
                <a:solidFill>
                  <a:srgbClr val="003F69"/>
                </a:solidFill>
              </a:rPr>
              <a:t>&lt;BOS&gt;John,  John read,  read a ,  a book,  book &lt;EOS&gt;</a:t>
            </a:r>
          </a:p>
        </p:txBody>
      </p:sp>
      <p:sp>
        <p:nvSpPr>
          <p:cNvPr id="15" name="文本框 14">
            <a:extLst>
              <a:ext uri="{FF2B5EF4-FFF2-40B4-BE49-F238E27FC236}">
                <a16:creationId xmlns:a16="http://schemas.microsoft.com/office/drawing/2014/main" id="{CC9C45F2-3DBA-445C-ACBF-90078406CC47}"/>
              </a:ext>
            </a:extLst>
          </p:cNvPr>
          <p:cNvSpPr txBox="1"/>
          <p:nvPr/>
        </p:nvSpPr>
        <p:spPr>
          <a:xfrm>
            <a:off x="501920" y="3013501"/>
            <a:ext cx="11409528" cy="830997"/>
          </a:xfrm>
          <a:prstGeom prst="rect">
            <a:avLst/>
          </a:prstGeom>
          <a:noFill/>
        </p:spPr>
        <p:txBody>
          <a:bodyPr wrap="square" rtlCol="0">
            <a:spAutoFit/>
          </a:bodyPr>
          <a:lstStyle/>
          <a:p>
            <a:r>
              <a:rPr lang="zh-CN" altLang="en-US" sz="2400" b="1" dirty="0">
                <a:solidFill>
                  <a:srgbClr val="003F69"/>
                </a:solidFill>
              </a:rPr>
              <a:t>三元文法形式，先添加句子开始和结束标记得到</a:t>
            </a:r>
            <a:r>
              <a:rPr lang="en-US" altLang="zh-CN" sz="2400" b="1" dirty="0">
                <a:solidFill>
                  <a:srgbClr val="003F69"/>
                </a:solidFill>
              </a:rPr>
              <a:t>&lt;BOS&gt;John read a book&lt;EOS&gt;</a:t>
            </a:r>
          </a:p>
          <a:p>
            <a:r>
              <a:rPr lang="zh-CN" altLang="en-US" sz="2400" b="1" dirty="0">
                <a:solidFill>
                  <a:srgbClr val="003F69"/>
                </a:solidFill>
              </a:rPr>
              <a:t>其三元文法为：</a:t>
            </a:r>
            <a:r>
              <a:rPr lang="en-US" altLang="zh-CN" sz="2400" b="1" dirty="0">
                <a:solidFill>
                  <a:srgbClr val="003F69"/>
                </a:solidFill>
              </a:rPr>
              <a:t>&lt;BOS&gt;John read,  John read a,  read a book,  a book &lt;EOS&gt;</a:t>
            </a:r>
          </a:p>
        </p:txBody>
      </p:sp>
    </p:spTree>
    <p:extLst>
      <p:ext uri="{BB962C8B-B14F-4D97-AF65-F5344CB8AC3E}">
        <p14:creationId xmlns:p14="http://schemas.microsoft.com/office/powerpoint/2010/main" val="21070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rgbClr val="C00000"/>
                </a:solidFill>
                <a:latin typeface="微软雅黑" panose="020B0503020204020204" pitchFamily="34" charset="-122"/>
                <a:ea typeface="微软雅黑" panose="020B0503020204020204" pitchFamily="34" charset="-122"/>
              </a:rPr>
              <a:t>马尔可夫模型</a:t>
            </a:r>
            <a:endParaRPr lang="en-SG" b="1" dirty="0">
              <a:solidFill>
                <a:srgbClr val="C00000"/>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30</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9BCEDFED-51F7-4BEE-A6CB-6251A36F6738}"/>
              </a:ext>
            </a:extLst>
          </p:cNvPr>
          <p:cNvPicPr>
            <a:picLocks noChangeAspect="1"/>
          </p:cNvPicPr>
          <p:nvPr/>
        </p:nvPicPr>
        <p:blipFill>
          <a:blip r:embed="rId3"/>
          <a:stretch>
            <a:fillRect/>
          </a:stretch>
        </p:blipFill>
        <p:spPr>
          <a:xfrm>
            <a:off x="4796036" y="3878311"/>
            <a:ext cx="5243314" cy="2237592"/>
          </a:xfrm>
          <a:prstGeom prst="rect">
            <a:avLst/>
          </a:prstGeom>
        </p:spPr>
      </p:pic>
      <p:pic>
        <p:nvPicPr>
          <p:cNvPr id="5" name="图片 4">
            <a:extLst>
              <a:ext uri="{FF2B5EF4-FFF2-40B4-BE49-F238E27FC236}">
                <a16:creationId xmlns:a16="http://schemas.microsoft.com/office/drawing/2014/main" id="{FF5995AA-32AA-4FF8-8962-ECA52A4E1770}"/>
              </a:ext>
            </a:extLst>
          </p:cNvPr>
          <p:cNvPicPr>
            <a:picLocks noChangeAspect="1"/>
          </p:cNvPicPr>
          <p:nvPr/>
        </p:nvPicPr>
        <p:blipFill>
          <a:blip r:embed="rId4"/>
          <a:stretch>
            <a:fillRect/>
          </a:stretch>
        </p:blipFill>
        <p:spPr>
          <a:xfrm>
            <a:off x="1813561" y="1224715"/>
            <a:ext cx="8392199" cy="1117479"/>
          </a:xfrm>
          <a:prstGeom prst="rect">
            <a:avLst/>
          </a:prstGeom>
        </p:spPr>
      </p:pic>
      <p:pic>
        <p:nvPicPr>
          <p:cNvPr id="6" name="图片 5">
            <a:extLst>
              <a:ext uri="{FF2B5EF4-FFF2-40B4-BE49-F238E27FC236}">
                <a16:creationId xmlns:a16="http://schemas.microsoft.com/office/drawing/2014/main" id="{5164C28B-FB12-4163-AB7F-C71FADA58CF6}"/>
              </a:ext>
            </a:extLst>
          </p:cNvPr>
          <p:cNvPicPr>
            <a:picLocks noChangeAspect="1"/>
          </p:cNvPicPr>
          <p:nvPr/>
        </p:nvPicPr>
        <p:blipFill>
          <a:blip r:embed="rId5"/>
          <a:stretch>
            <a:fillRect/>
          </a:stretch>
        </p:blipFill>
        <p:spPr>
          <a:xfrm>
            <a:off x="1912019" y="2492418"/>
            <a:ext cx="3714941" cy="1479626"/>
          </a:xfrm>
          <a:prstGeom prst="rect">
            <a:avLst/>
          </a:prstGeom>
        </p:spPr>
      </p:pic>
      <p:sp>
        <p:nvSpPr>
          <p:cNvPr id="7" name="文本框 6">
            <a:extLst>
              <a:ext uri="{FF2B5EF4-FFF2-40B4-BE49-F238E27FC236}">
                <a16:creationId xmlns:a16="http://schemas.microsoft.com/office/drawing/2014/main" id="{80E95F05-13E1-43BB-A669-89238FCCEA35}"/>
              </a:ext>
            </a:extLst>
          </p:cNvPr>
          <p:cNvSpPr txBox="1"/>
          <p:nvPr/>
        </p:nvSpPr>
        <p:spPr>
          <a:xfrm>
            <a:off x="1912018" y="4515808"/>
            <a:ext cx="2580962" cy="1384995"/>
          </a:xfrm>
          <a:prstGeom prst="rect">
            <a:avLst/>
          </a:prstGeom>
          <a:solidFill>
            <a:srgbClr val="FFFF00"/>
          </a:solidFill>
        </p:spPr>
        <p:txBody>
          <a:bodyPr wrap="square" rtlCol="0">
            <a:spAutoFit/>
          </a:bodyPr>
          <a:lstStyle/>
          <a:p>
            <a:r>
              <a:rPr lang="zh-CN" altLang="en-US" sz="2800" b="1" dirty="0">
                <a:solidFill>
                  <a:srgbClr val="52CD2F"/>
                </a:solidFill>
                <a:effectLst>
                  <a:outerShdw blurRad="50800" dist="50800" dir="5400000" algn="ctr" rotWithShape="0">
                    <a:schemeClr val="tx1"/>
                  </a:outerShdw>
                </a:effectLst>
              </a:rPr>
              <a:t>从节点</a:t>
            </a:r>
            <a:r>
              <a:rPr lang="en-US" altLang="zh-CN" sz="2800" b="1" dirty="0">
                <a:solidFill>
                  <a:srgbClr val="52CD2F"/>
                </a:solidFill>
                <a:effectLst>
                  <a:outerShdw blurRad="50800" dist="50800" dir="5400000" algn="ctr" rotWithShape="0">
                    <a:schemeClr val="tx1"/>
                  </a:outerShdw>
                </a:effectLst>
              </a:rPr>
              <a:t>2</a:t>
            </a:r>
            <a:r>
              <a:rPr lang="zh-CN" altLang="en-US" sz="2800" b="1" dirty="0">
                <a:solidFill>
                  <a:srgbClr val="52CD2F"/>
                </a:solidFill>
                <a:effectLst>
                  <a:outerShdw blurRad="50800" dist="50800" dir="5400000" algn="ctr" rotWithShape="0">
                    <a:schemeClr val="tx1"/>
                  </a:outerShdw>
                </a:effectLst>
              </a:rPr>
              <a:t>起，经</a:t>
            </a:r>
            <a:r>
              <a:rPr lang="en-US" altLang="zh-CN" sz="2800" b="1" dirty="0">
                <a:solidFill>
                  <a:srgbClr val="52CD2F"/>
                </a:solidFill>
                <a:effectLst>
                  <a:outerShdw blurRad="50800" dist="50800" dir="5400000" algn="ctr" rotWithShape="0">
                    <a:schemeClr val="tx1"/>
                  </a:outerShdw>
                </a:effectLst>
              </a:rPr>
              <a:t>3</a:t>
            </a:r>
            <a:r>
              <a:rPr lang="zh-CN" altLang="en-US" sz="2800" b="1" dirty="0">
                <a:solidFill>
                  <a:srgbClr val="52CD2F"/>
                </a:solidFill>
                <a:effectLst>
                  <a:outerShdw blurRad="50800" dist="50800" dir="5400000" algn="ctr" rotWithShape="0">
                    <a:schemeClr val="tx1"/>
                  </a:outerShdw>
                </a:effectLst>
              </a:rPr>
              <a:t>，</a:t>
            </a:r>
            <a:r>
              <a:rPr lang="en-US" altLang="zh-CN" sz="2800" b="1" dirty="0">
                <a:solidFill>
                  <a:srgbClr val="52CD2F"/>
                </a:solidFill>
                <a:effectLst>
                  <a:outerShdw blurRad="50800" dist="50800" dir="5400000" algn="ctr" rotWithShape="0">
                    <a:schemeClr val="tx1"/>
                  </a:outerShdw>
                </a:effectLst>
              </a:rPr>
              <a:t>4</a:t>
            </a:r>
            <a:r>
              <a:rPr lang="zh-CN" altLang="en-US" sz="2800" b="1" dirty="0">
                <a:solidFill>
                  <a:srgbClr val="52CD2F"/>
                </a:solidFill>
                <a:effectLst>
                  <a:outerShdw blurRad="50800" dist="50800" dir="5400000" algn="ctr" rotWithShape="0">
                    <a:schemeClr val="tx1"/>
                  </a:outerShdw>
                </a:effectLst>
              </a:rPr>
              <a:t>到</a:t>
            </a:r>
            <a:r>
              <a:rPr lang="en-US" altLang="zh-CN" sz="2800" b="1" dirty="0">
                <a:solidFill>
                  <a:srgbClr val="52CD2F"/>
                </a:solidFill>
                <a:effectLst>
                  <a:outerShdw blurRad="50800" dist="50800" dir="5400000" algn="ctr" rotWithShape="0">
                    <a:schemeClr val="tx1"/>
                  </a:outerShdw>
                </a:effectLst>
              </a:rPr>
              <a:t>5</a:t>
            </a:r>
            <a:r>
              <a:rPr lang="zh-CN" altLang="en-US" sz="2800" b="1" dirty="0">
                <a:solidFill>
                  <a:srgbClr val="52CD2F"/>
                </a:solidFill>
                <a:effectLst>
                  <a:outerShdw blurRad="50800" dist="50800" dir="5400000" algn="ctr" rotWithShape="0">
                    <a:schemeClr val="tx1"/>
                  </a:outerShdw>
                </a:effectLst>
              </a:rPr>
              <a:t>的概率为多大？</a:t>
            </a:r>
          </a:p>
        </p:txBody>
      </p:sp>
    </p:spTree>
    <p:extLst>
      <p:ext uri="{BB962C8B-B14F-4D97-AF65-F5344CB8AC3E}">
        <p14:creationId xmlns:p14="http://schemas.microsoft.com/office/powerpoint/2010/main" val="730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31</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8ADF6E49-ADD3-45D9-B47C-BAADAFD59D9F}"/>
              </a:ext>
            </a:extLst>
          </p:cNvPr>
          <p:cNvPicPr>
            <a:picLocks noChangeAspect="1"/>
          </p:cNvPicPr>
          <p:nvPr/>
        </p:nvPicPr>
        <p:blipFill>
          <a:blip r:embed="rId3"/>
          <a:stretch>
            <a:fillRect/>
          </a:stretch>
        </p:blipFill>
        <p:spPr>
          <a:xfrm>
            <a:off x="1643972" y="1146810"/>
            <a:ext cx="8734468" cy="4585960"/>
          </a:xfrm>
          <a:prstGeom prst="rect">
            <a:avLst/>
          </a:prstGeom>
        </p:spPr>
      </p:pic>
    </p:spTree>
    <p:extLst>
      <p:ext uri="{BB962C8B-B14F-4D97-AF65-F5344CB8AC3E}">
        <p14:creationId xmlns:p14="http://schemas.microsoft.com/office/powerpoint/2010/main" val="26433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AF854B6F-955C-490A-B0F0-9350C9E6FFB9}"/>
              </a:ext>
            </a:extLst>
          </p:cNvPr>
          <p:cNvPicPr>
            <a:picLocks noChangeAspect="1"/>
          </p:cNvPicPr>
          <p:nvPr/>
        </p:nvPicPr>
        <p:blipFill>
          <a:blip r:embed="rId3"/>
          <a:stretch>
            <a:fillRect/>
          </a:stretch>
        </p:blipFill>
        <p:spPr>
          <a:xfrm>
            <a:off x="1813560" y="1146810"/>
            <a:ext cx="8564880" cy="4648139"/>
          </a:xfrm>
          <a:prstGeom prst="rect">
            <a:avLst/>
          </a:prstGeom>
        </p:spPr>
      </p:pic>
    </p:spTree>
    <p:extLst>
      <p:ext uri="{BB962C8B-B14F-4D97-AF65-F5344CB8AC3E}">
        <p14:creationId xmlns:p14="http://schemas.microsoft.com/office/powerpoint/2010/main" val="257055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16A6D39D-93C1-45A6-9D2C-A2ED5876B176}"/>
              </a:ext>
            </a:extLst>
          </p:cNvPr>
          <p:cNvPicPr>
            <a:picLocks noChangeAspect="1"/>
          </p:cNvPicPr>
          <p:nvPr/>
        </p:nvPicPr>
        <p:blipFill>
          <a:blip r:embed="rId3"/>
          <a:stretch>
            <a:fillRect/>
          </a:stretch>
        </p:blipFill>
        <p:spPr>
          <a:xfrm>
            <a:off x="1813560" y="1472981"/>
            <a:ext cx="8680820" cy="2707313"/>
          </a:xfrm>
          <a:prstGeom prst="rect">
            <a:avLst/>
          </a:prstGeom>
        </p:spPr>
      </p:pic>
    </p:spTree>
    <p:extLst>
      <p:ext uri="{BB962C8B-B14F-4D97-AF65-F5344CB8AC3E}">
        <p14:creationId xmlns:p14="http://schemas.microsoft.com/office/powerpoint/2010/main" val="427262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5E792725-9E83-4AAD-BD24-33B0C9977496}"/>
              </a:ext>
            </a:extLst>
          </p:cNvPr>
          <p:cNvPicPr>
            <a:picLocks noChangeAspect="1"/>
          </p:cNvPicPr>
          <p:nvPr/>
        </p:nvPicPr>
        <p:blipFill>
          <a:blip r:embed="rId3"/>
          <a:stretch>
            <a:fillRect/>
          </a:stretch>
        </p:blipFill>
        <p:spPr>
          <a:xfrm>
            <a:off x="1813560" y="975167"/>
            <a:ext cx="8564880" cy="4188081"/>
          </a:xfrm>
          <a:prstGeom prst="rect">
            <a:avLst/>
          </a:prstGeom>
        </p:spPr>
      </p:pic>
    </p:spTree>
    <p:extLst>
      <p:ext uri="{BB962C8B-B14F-4D97-AF65-F5344CB8AC3E}">
        <p14:creationId xmlns:p14="http://schemas.microsoft.com/office/powerpoint/2010/main" val="3742750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35</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97496A32-4834-4DD2-9E11-039BACAAF364}"/>
              </a:ext>
            </a:extLst>
          </p:cNvPr>
          <p:cNvPicPr>
            <a:picLocks noChangeAspect="1"/>
          </p:cNvPicPr>
          <p:nvPr/>
        </p:nvPicPr>
        <p:blipFill>
          <a:blip r:embed="rId3"/>
          <a:stretch>
            <a:fillRect/>
          </a:stretch>
        </p:blipFill>
        <p:spPr>
          <a:xfrm>
            <a:off x="1674913" y="914400"/>
            <a:ext cx="8807892" cy="4604125"/>
          </a:xfrm>
          <a:prstGeom prst="rect">
            <a:avLst/>
          </a:prstGeom>
        </p:spPr>
      </p:pic>
    </p:spTree>
    <p:extLst>
      <p:ext uri="{BB962C8B-B14F-4D97-AF65-F5344CB8AC3E}">
        <p14:creationId xmlns:p14="http://schemas.microsoft.com/office/powerpoint/2010/main" val="1947071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9914A5E5-A02F-44D2-A56A-09A54A3AB67B}"/>
              </a:ext>
            </a:extLst>
          </p:cNvPr>
          <p:cNvPicPr>
            <a:picLocks noChangeAspect="1"/>
          </p:cNvPicPr>
          <p:nvPr/>
        </p:nvPicPr>
        <p:blipFill>
          <a:blip r:embed="rId3"/>
          <a:stretch>
            <a:fillRect/>
          </a:stretch>
        </p:blipFill>
        <p:spPr>
          <a:xfrm>
            <a:off x="1764928" y="1146810"/>
            <a:ext cx="8717877" cy="4782989"/>
          </a:xfrm>
          <a:prstGeom prst="rect">
            <a:avLst/>
          </a:prstGeom>
        </p:spPr>
      </p:pic>
    </p:spTree>
    <p:extLst>
      <p:ext uri="{BB962C8B-B14F-4D97-AF65-F5344CB8AC3E}">
        <p14:creationId xmlns:p14="http://schemas.microsoft.com/office/powerpoint/2010/main" val="47544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7E5A0038-CC0D-4ED3-977C-1B4343100641}"/>
              </a:ext>
            </a:extLst>
          </p:cNvPr>
          <p:cNvPicPr>
            <a:picLocks noChangeAspect="1"/>
          </p:cNvPicPr>
          <p:nvPr/>
        </p:nvPicPr>
        <p:blipFill>
          <a:blip r:embed="rId3"/>
          <a:stretch>
            <a:fillRect/>
          </a:stretch>
        </p:blipFill>
        <p:spPr>
          <a:xfrm>
            <a:off x="1561778" y="1018624"/>
            <a:ext cx="8816662" cy="4715396"/>
          </a:xfrm>
          <a:prstGeom prst="rect">
            <a:avLst/>
          </a:prstGeom>
        </p:spPr>
      </p:pic>
      <p:sp>
        <p:nvSpPr>
          <p:cNvPr id="4" name="文本框 3">
            <a:extLst>
              <a:ext uri="{FF2B5EF4-FFF2-40B4-BE49-F238E27FC236}">
                <a16:creationId xmlns:a16="http://schemas.microsoft.com/office/drawing/2014/main" id="{C62B3B58-5D3E-4995-A08B-97624C26A043}"/>
              </a:ext>
            </a:extLst>
          </p:cNvPr>
          <p:cNvSpPr txBox="1"/>
          <p:nvPr/>
        </p:nvSpPr>
        <p:spPr>
          <a:xfrm>
            <a:off x="8332172" y="2131947"/>
            <a:ext cx="3299301" cy="369332"/>
          </a:xfrm>
          <a:prstGeom prst="rect">
            <a:avLst/>
          </a:prstGeom>
          <a:noFill/>
        </p:spPr>
        <p:txBody>
          <a:bodyPr wrap="none" rtlCol="0">
            <a:spAutoFit/>
          </a:bodyPr>
          <a:lstStyle/>
          <a:p>
            <a:r>
              <a:rPr lang="zh-CN" altLang="en-US" b="1" dirty="0">
                <a:solidFill>
                  <a:srgbClr val="C00000"/>
                </a:solidFill>
              </a:rPr>
              <a:t>给定模型，计算观察序列概率</a:t>
            </a:r>
          </a:p>
        </p:txBody>
      </p:sp>
      <p:sp>
        <p:nvSpPr>
          <p:cNvPr id="9" name="文本框 8">
            <a:extLst>
              <a:ext uri="{FF2B5EF4-FFF2-40B4-BE49-F238E27FC236}">
                <a16:creationId xmlns:a16="http://schemas.microsoft.com/office/drawing/2014/main" id="{EC614D1A-D5EF-4FB5-BE90-37647DCA2BE5}"/>
              </a:ext>
            </a:extLst>
          </p:cNvPr>
          <p:cNvSpPr txBox="1"/>
          <p:nvPr/>
        </p:nvSpPr>
        <p:spPr>
          <a:xfrm>
            <a:off x="4845169" y="3940276"/>
            <a:ext cx="4724370" cy="369332"/>
          </a:xfrm>
          <a:prstGeom prst="rect">
            <a:avLst/>
          </a:prstGeom>
          <a:noFill/>
        </p:spPr>
        <p:txBody>
          <a:bodyPr wrap="none" rtlCol="0">
            <a:spAutoFit/>
          </a:bodyPr>
          <a:lstStyle/>
          <a:p>
            <a:r>
              <a:rPr lang="zh-CN" altLang="en-US" b="1" dirty="0">
                <a:solidFill>
                  <a:srgbClr val="C00000"/>
                </a:solidFill>
              </a:rPr>
              <a:t>得知观察序列，求最优状态序列</a:t>
            </a:r>
            <a:r>
              <a:rPr lang="en-US" altLang="zh-CN" b="1" dirty="0">
                <a:solidFill>
                  <a:srgbClr val="C00000"/>
                </a:solidFill>
              </a:rPr>
              <a:t>(</a:t>
            </a:r>
            <a:r>
              <a:rPr lang="zh-CN" altLang="en-US" b="1" dirty="0">
                <a:solidFill>
                  <a:srgbClr val="C00000"/>
                </a:solidFill>
              </a:rPr>
              <a:t>求最优状态</a:t>
            </a:r>
            <a:r>
              <a:rPr lang="en-US" altLang="zh-CN" b="1" dirty="0">
                <a:solidFill>
                  <a:srgbClr val="C00000"/>
                </a:solidFill>
              </a:rPr>
              <a:t>)</a:t>
            </a:r>
            <a:endParaRPr lang="zh-CN" altLang="en-US" b="1" dirty="0">
              <a:solidFill>
                <a:srgbClr val="C00000"/>
              </a:solidFill>
            </a:endParaRPr>
          </a:p>
        </p:txBody>
      </p:sp>
      <p:sp>
        <p:nvSpPr>
          <p:cNvPr id="10" name="文本框 9">
            <a:extLst>
              <a:ext uri="{FF2B5EF4-FFF2-40B4-BE49-F238E27FC236}">
                <a16:creationId xmlns:a16="http://schemas.microsoft.com/office/drawing/2014/main" id="{048BFA70-2A85-48AA-AF52-3C5CCE695B3F}"/>
              </a:ext>
            </a:extLst>
          </p:cNvPr>
          <p:cNvSpPr txBox="1"/>
          <p:nvPr/>
        </p:nvSpPr>
        <p:spPr>
          <a:xfrm>
            <a:off x="5970109" y="5364688"/>
            <a:ext cx="3563796" cy="369332"/>
          </a:xfrm>
          <a:prstGeom prst="rect">
            <a:avLst/>
          </a:prstGeom>
          <a:noFill/>
        </p:spPr>
        <p:txBody>
          <a:bodyPr wrap="none" rtlCol="0">
            <a:spAutoFit/>
          </a:bodyPr>
          <a:lstStyle/>
          <a:p>
            <a:r>
              <a:rPr lang="zh-CN" altLang="en-US" b="1" dirty="0">
                <a:solidFill>
                  <a:srgbClr val="C00000"/>
                </a:solidFill>
              </a:rPr>
              <a:t>给定观察序列，求模型</a:t>
            </a:r>
            <a:r>
              <a:rPr lang="en-US" altLang="zh-CN" b="1" dirty="0">
                <a:solidFill>
                  <a:srgbClr val="C00000"/>
                </a:solidFill>
              </a:rPr>
              <a:t>(</a:t>
            </a:r>
            <a:r>
              <a:rPr lang="zh-CN" altLang="en-US" b="1" dirty="0">
                <a:solidFill>
                  <a:srgbClr val="C00000"/>
                </a:solidFill>
              </a:rPr>
              <a:t>参数估计</a:t>
            </a:r>
            <a:r>
              <a:rPr lang="en-US" altLang="zh-CN" b="1" dirty="0">
                <a:solidFill>
                  <a:srgbClr val="C00000"/>
                </a:solidFill>
              </a:rPr>
              <a:t>)</a:t>
            </a:r>
            <a:endParaRPr lang="zh-CN" altLang="en-US" b="1" dirty="0">
              <a:solidFill>
                <a:srgbClr val="C00000"/>
              </a:solidFill>
            </a:endParaRPr>
          </a:p>
        </p:txBody>
      </p:sp>
    </p:spTree>
    <p:extLst>
      <p:ext uri="{BB962C8B-B14F-4D97-AF65-F5344CB8AC3E}">
        <p14:creationId xmlns:p14="http://schemas.microsoft.com/office/powerpoint/2010/main" val="1751354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隐马尔可夫模型</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38</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pic>
        <p:nvPicPr>
          <p:cNvPr id="4" name="图片 3">
            <a:extLst>
              <a:ext uri="{FF2B5EF4-FFF2-40B4-BE49-F238E27FC236}">
                <a16:creationId xmlns:a16="http://schemas.microsoft.com/office/drawing/2014/main" id="{0412A75F-DDAE-4CDB-B3C2-A28683A0B716}"/>
              </a:ext>
            </a:extLst>
          </p:cNvPr>
          <p:cNvPicPr>
            <a:picLocks noChangeAspect="1"/>
          </p:cNvPicPr>
          <p:nvPr/>
        </p:nvPicPr>
        <p:blipFill rotWithShape="1">
          <a:blip r:embed="rId3"/>
          <a:srcRect b="28639"/>
          <a:stretch/>
        </p:blipFill>
        <p:spPr>
          <a:xfrm>
            <a:off x="1524000" y="1180090"/>
            <a:ext cx="9144000" cy="3209714"/>
          </a:xfrm>
          <a:prstGeom prst="rect">
            <a:avLst/>
          </a:prstGeom>
        </p:spPr>
      </p:pic>
    </p:spTree>
    <p:extLst>
      <p:ext uri="{BB962C8B-B14F-4D97-AF65-F5344CB8AC3E}">
        <p14:creationId xmlns:p14="http://schemas.microsoft.com/office/powerpoint/2010/main" val="4048319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D93977-4C25-449C-8039-6B26F51458BE}"/>
              </a:ext>
            </a:extLst>
          </p:cNvPr>
          <p:cNvSpPr>
            <a:spLocks noGrp="1"/>
          </p:cNvSpPr>
          <p:nvPr>
            <p:ph type="sldNum" sz="quarter" idx="12"/>
          </p:nvPr>
        </p:nvSpPr>
        <p:spPr/>
        <p:txBody>
          <a:bodyPr/>
          <a:lstStyle/>
          <a:p>
            <a:fld id="{A9EE4FA5-714D-4825-BDF2-BD83D610AA7C}" type="slidenum">
              <a:rPr lang="en-US" smtClean="0"/>
              <a:t>39</a:t>
            </a:fld>
            <a:endParaRPr lang="en-US" dirty="0"/>
          </a:p>
        </p:txBody>
      </p:sp>
      <p:sp>
        <p:nvSpPr>
          <p:cNvPr id="5" name="文本框 4">
            <a:extLst>
              <a:ext uri="{FF2B5EF4-FFF2-40B4-BE49-F238E27FC236}">
                <a16:creationId xmlns:a16="http://schemas.microsoft.com/office/drawing/2014/main" id="{6395747A-31CF-4D28-A172-1DF99B4E9C60}"/>
              </a:ext>
            </a:extLst>
          </p:cNvPr>
          <p:cNvSpPr txBox="1"/>
          <p:nvPr/>
        </p:nvSpPr>
        <p:spPr>
          <a:xfrm>
            <a:off x="1755494" y="2534807"/>
            <a:ext cx="9120850" cy="986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fontAlgn="base" hangingPunct="0">
              <a:spcBef>
                <a:spcPct val="0"/>
              </a:spcBef>
              <a:spcAft>
                <a:spcPct val="0"/>
              </a:spcAft>
              <a:buFont typeface="Wingdings" pitchFamily="2" charset="2"/>
              <a:buNone/>
              <a:defRPr sz="2400" b="1">
                <a:solidFill>
                  <a:srgbClr val="003F69"/>
                </a:solidFill>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2100" b="1">
                <a:solidFill>
                  <a:schemeClr val="bg1"/>
                </a:solidFill>
                <a:latin typeface="Arial" charset="0"/>
                <a:ea typeface="黑体" pitchFamily="2" charset="-122"/>
              </a:defRPr>
            </a:lvl2pPr>
            <a:lvl3pPr eaLnBrk="0" fontAlgn="base" hangingPunct="0">
              <a:spcBef>
                <a:spcPct val="0"/>
              </a:spcBef>
              <a:spcAft>
                <a:spcPct val="0"/>
              </a:spcAft>
              <a:defRPr sz="2100" b="1">
                <a:solidFill>
                  <a:schemeClr val="bg1"/>
                </a:solidFill>
                <a:latin typeface="Arial" charset="0"/>
                <a:ea typeface="黑体" pitchFamily="2" charset="-122"/>
              </a:defRPr>
            </a:lvl3pPr>
            <a:lvl4pPr eaLnBrk="0" fontAlgn="base" hangingPunct="0">
              <a:spcBef>
                <a:spcPct val="0"/>
              </a:spcBef>
              <a:spcAft>
                <a:spcPct val="0"/>
              </a:spcAft>
              <a:defRPr sz="2100" b="1">
                <a:solidFill>
                  <a:schemeClr val="bg1"/>
                </a:solidFill>
                <a:latin typeface="Arial" charset="0"/>
                <a:ea typeface="黑体" pitchFamily="2" charset="-122"/>
              </a:defRPr>
            </a:lvl4pPr>
            <a:lvl5pPr eaLnBrk="0" fontAlgn="base" hangingPunct="0">
              <a:spcBef>
                <a:spcPct val="0"/>
              </a:spcBef>
              <a:spcAft>
                <a:spcPct val="0"/>
              </a:spcAft>
              <a:defRPr sz="2100" b="1">
                <a:solidFill>
                  <a:schemeClr val="bg1"/>
                </a:solidFill>
                <a:latin typeface="Arial" charset="0"/>
                <a:ea typeface="黑体" pitchFamily="2" charset="-122"/>
              </a:defRPr>
            </a:lvl5pPr>
            <a:lvl6pPr marL="342900" fontAlgn="base">
              <a:spcBef>
                <a:spcPct val="0"/>
              </a:spcBef>
              <a:spcAft>
                <a:spcPct val="0"/>
              </a:spcAft>
              <a:defRPr sz="2100" b="1">
                <a:solidFill>
                  <a:schemeClr val="bg1"/>
                </a:solidFill>
                <a:latin typeface="黑体" pitchFamily="2" charset="-122"/>
                <a:ea typeface="黑体" pitchFamily="2" charset="-122"/>
              </a:defRPr>
            </a:lvl6pPr>
            <a:lvl7pPr marL="685800" fontAlgn="base">
              <a:spcBef>
                <a:spcPct val="0"/>
              </a:spcBef>
              <a:spcAft>
                <a:spcPct val="0"/>
              </a:spcAft>
              <a:defRPr sz="2100" b="1">
                <a:solidFill>
                  <a:schemeClr val="bg1"/>
                </a:solidFill>
                <a:latin typeface="黑体" pitchFamily="2" charset="-122"/>
                <a:ea typeface="黑体" pitchFamily="2" charset="-122"/>
              </a:defRPr>
            </a:lvl7pPr>
            <a:lvl8pPr marL="1028700" fontAlgn="base">
              <a:spcBef>
                <a:spcPct val="0"/>
              </a:spcBef>
              <a:spcAft>
                <a:spcPct val="0"/>
              </a:spcAft>
              <a:defRPr sz="2100" b="1">
                <a:solidFill>
                  <a:schemeClr val="bg1"/>
                </a:solidFill>
                <a:latin typeface="黑体" pitchFamily="2" charset="-122"/>
                <a:ea typeface="黑体" pitchFamily="2" charset="-122"/>
              </a:defRPr>
            </a:lvl8pPr>
            <a:lvl9pPr marL="1371600" fontAlgn="base">
              <a:spcBef>
                <a:spcPct val="0"/>
              </a:spcBef>
              <a:spcAft>
                <a:spcPct val="0"/>
              </a:spcAft>
              <a:defRPr sz="2100" b="1">
                <a:solidFill>
                  <a:schemeClr val="bg1"/>
                </a:solidFill>
                <a:latin typeface="黑体" pitchFamily="2" charset="-122"/>
                <a:ea typeface="黑体" pitchFamily="2" charset="-122"/>
              </a:defRPr>
            </a:lvl9pPr>
          </a:lstStyle>
          <a:p>
            <a:pPr algn="ctr"/>
            <a:r>
              <a:rPr lang="zh-CN" altLang="en-US" sz="6000" dirty="0"/>
              <a:t>第三章 形式语言与自动机</a:t>
            </a:r>
          </a:p>
        </p:txBody>
      </p:sp>
    </p:spTree>
    <p:extLst>
      <p:ext uri="{BB962C8B-B14F-4D97-AF65-F5344CB8AC3E}">
        <p14:creationId xmlns:p14="http://schemas.microsoft.com/office/powerpoint/2010/main" val="328198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chemeClr val="bg1"/>
                </a:solidFill>
                <a:latin typeface="微软雅黑" panose="020B0503020204020204" pitchFamily="34" charset="-122"/>
                <a:ea typeface="微软雅黑" panose="020B0503020204020204" pitchFamily="34" charset="-122"/>
              </a:rPr>
              <a:t>N-gram</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pic>
        <p:nvPicPr>
          <p:cNvPr id="4" name="图片 3">
            <a:extLst>
              <a:ext uri="{FF2B5EF4-FFF2-40B4-BE49-F238E27FC236}">
                <a16:creationId xmlns:a16="http://schemas.microsoft.com/office/drawing/2014/main" id="{88C5A236-B1A0-4C63-B3E8-9D0D3FCC1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79220"/>
            <a:ext cx="9144000" cy="4866237"/>
          </a:xfrm>
          <a:prstGeom prst="rect">
            <a:avLst/>
          </a:prstGeom>
        </p:spPr>
      </p:pic>
      <p:sp>
        <p:nvSpPr>
          <p:cNvPr id="12" name="文本框 11">
            <a:extLst>
              <a:ext uri="{FF2B5EF4-FFF2-40B4-BE49-F238E27FC236}">
                <a16:creationId xmlns:a16="http://schemas.microsoft.com/office/drawing/2014/main" id="{037DDBF0-43C1-4439-9B14-63B8AABDF24B}"/>
              </a:ext>
            </a:extLst>
          </p:cNvPr>
          <p:cNvSpPr txBox="1"/>
          <p:nvPr/>
        </p:nvSpPr>
        <p:spPr>
          <a:xfrm>
            <a:off x="1524000" y="920843"/>
            <a:ext cx="6097136" cy="369332"/>
          </a:xfrm>
          <a:prstGeom prst="rect">
            <a:avLst/>
          </a:prstGeom>
          <a:noFill/>
        </p:spPr>
        <p:txBody>
          <a:bodyPr wrap="square">
            <a:spAutoFit/>
          </a:bodyPr>
          <a:lstStyle/>
          <a:p>
            <a:r>
              <a:rPr lang="zh-CN" altLang="en-US" sz="1800" b="1" dirty="0">
                <a:solidFill>
                  <a:srgbClr val="003F69"/>
                </a:solidFill>
              </a:rPr>
              <a:t>二元文法求句子概率：</a:t>
            </a:r>
            <a:endParaRPr lang="zh-CN" altLang="en-US" dirty="0"/>
          </a:p>
        </p:txBody>
      </p:sp>
    </p:spTree>
    <p:extLst>
      <p:ext uri="{BB962C8B-B14F-4D97-AF65-F5344CB8AC3E}">
        <p14:creationId xmlns:p14="http://schemas.microsoft.com/office/powerpoint/2010/main" val="3459074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40</a:t>
            </a:fld>
            <a:endParaRPr lang="zh-CN" altLang="en-US" dirty="0"/>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rgbClr val="C00000"/>
                </a:solidFill>
                <a:latin typeface="微软雅黑" panose="020B0503020204020204" pitchFamily="34" charset="-122"/>
                <a:ea typeface="微软雅黑" panose="020B0503020204020204" pitchFamily="34" charset="-122"/>
              </a:rPr>
              <a:t>字符串</a:t>
            </a:r>
            <a:endParaRPr lang="en-SG" b="1"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E0BFA9-CD68-4B40-8416-F520806F5DFA}"/>
              </a:ext>
            </a:extLst>
          </p:cNvPr>
          <p:cNvSpPr txBox="1"/>
          <p:nvPr/>
        </p:nvSpPr>
        <p:spPr>
          <a:xfrm>
            <a:off x="1710438" y="856747"/>
            <a:ext cx="8542116"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字符串的两种基本运算包括</a:t>
            </a:r>
            <a:r>
              <a:rPr lang="zh-CN" altLang="en-US" sz="2800" dirty="0">
                <a:solidFill>
                  <a:srgbClr val="C00000"/>
                </a:solidFill>
              </a:rPr>
              <a:t>连接</a:t>
            </a:r>
            <a:r>
              <a:rPr lang="zh-CN" altLang="en-US" sz="2800" dirty="0"/>
              <a:t>和</a:t>
            </a:r>
            <a:r>
              <a:rPr lang="zh-CN" altLang="en-US" sz="2800" dirty="0">
                <a:solidFill>
                  <a:srgbClr val="C00000"/>
                </a:solidFill>
              </a:rPr>
              <a:t>闭包</a:t>
            </a:r>
            <a:endParaRPr lang="en-US" altLang="zh-CN" sz="2800" dirty="0">
              <a:solidFill>
                <a:srgbClr val="C00000"/>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endParaRPr lang="en-US" altLang="zh-CN" sz="2800" dirty="0">
              <a:solidFill>
                <a:srgbClr val="52CD2F"/>
              </a:solidFill>
            </a:endParaRPr>
          </a:p>
          <a:p>
            <a:pPr marL="457200" indent="-457200">
              <a:buFont typeface="Arial" panose="020B0604020202020204" pitchFamily="34" charset="0"/>
              <a:buChar char="•"/>
            </a:pPr>
            <a:r>
              <a:rPr lang="zh-CN" altLang="en-US" sz="2800" dirty="0"/>
              <a:t>字符串集合</a:t>
            </a:r>
            <a:r>
              <a:rPr lang="en-US" altLang="zh-CN" sz="2800" dirty="0"/>
              <a:t>A={</a:t>
            </a:r>
            <a:r>
              <a:rPr lang="en-US" altLang="zh-CN" sz="2800" dirty="0" err="1"/>
              <a:t>a,b,c</a:t>
            </a:r>
            <a:r>
              <a:rPr lang="en-US" altLang="zh-CN" sz="2800" dirty="0"/>
              <a:t>},</a:t>
            </a:r>
            <a:r>
              <a:rPr lang="zh-CN" altLang="en-US" sz="2800" dirty="0"/>
              <a:t>集合</a:t>
            </a:r>
            <a:r>
              <a:rPr lang="en-US" altLang="zh-CN" sz="2800" dirty="0"/>
              <a:t>B={</a:t>
            </a:r>
            <a:r>
              <a:rPr lang="en-US" altLang="zh-CN" sz="2800" dirty="0" err="1"/>
              <a:t>c,d,f</a:t>
            </a:r>
            <a:r>
              <a:rPr lang="en-US" altLang="zh-CN" sz="2800" dirty="0"/>
              <a:t>},</a:t>
            </a:r>
            <a:r>
              <a:rPr lang="zh-CN" altLang="en-US" sz="2800" dirty="0"/>
              <a:t>则乘积</a:t>
            </a:r>
            <a:r>
              <a:rPr lang="en-US" altLang="zh-CN" sz="2800" dirty="0"/>
              <a:t>AB=?</a:t>
            </a:r>
            <a:endParaRPr lang="zh-CN" altLang="en-US" sz="2800" dirty="0"/>
          </a:p>
        </p:txBody>
      </p:sp>
      <p:pic>
        <p:nvPicPr>
          <p:cNvPr id="4" name="图片 3">
            <a:extLst>
              <a:ext uri="{FF2B5EF4-FFF2-40B4-BE49-F238E27FC236}">
                <a16:creationId xmlns:a16="http://schemas.microsoft.com/office/drawing/2014/main" id="{6239A7F9-58BA-4A3D-8C02-E6752A8F86C4}"/>
              </a:ext>
            </a:extLst>
          </p:cNvPr>
          <p:cNvPicPr>
            <a:picLocks noChangeAspect="1"/>
          </p:cNvPicPr>
          <p:nvPr/>
        </p:nvPicPr>
        <p:blipFill>
          <a:blip r:embed="rId4"/>
          <a:stretch>
            <a:fillRect/>
          </a:stretch>
        </p:blipFill>
        <p:spPr>
          <a:xfrm>
            <a:off x="2082423" y="1503195"/>
            <a:ext cx="7290175" cy="1930499"/>
          </a:xfrm>
          <a:prstGeom prst="rect">
            <a:avLst/>
          </a:prstGeom>
        </p:spPr>
      </p:pic>
      <p:sp>
        <p:nvSpPr>
          <p:cNvPr id="5" name="文本框 4">
            <a:extLst>
              <a:ext uri="{FF2B5EF4-FFF2-40B4-BE49-F238E27FC236}">
                <a16:creationId xmlns:a16="http://schemas.microsoft.com/office/drawing/2014/main" id="{964CDAF4-493B-4244-8B95-26B0E506FDB5}"/>
              </a:ext>
            </a:extLst>
          </p:cNvPr>
          <p:cNvSpPr txBox="1"/>
          <p:nvPr/>
        </p:nvSpPr>
        <p:spPr>
          <a:xfrm>
            <a:off x="2192913" y="4436069"/>
            <a:ext cx="6770252" cy="523220"/>
          </a:xfrm>
          <a:prstGeom prst="rect">
            <a:avLst/>
          </a:prstGeom>
          <a:noFill/>
        </p:spPr>
        <p:txBody>
          <a:bodyPr wrap="square" rtlCol="0">
            <a:spAutoFit/>
          </a:bodyPr>
          <a:lstStyle/>
          <a:p>
            <a:r>
              <a:rPr lang="en-US" altLang="zh-CN" sz="2800" dirty="0">
                <a:solidFill>
                  <a:srgbClr val="C00000"/>
                </a:solidFill>
              </a:rPr>
              <a:t>AB=? {</a:t>
            </a:r>
            <a:r>
              <a:rPr lang="en-US" altLang="zh-CN" sz="2800" dirty="0" err="1">
                <a:solidFill>
                  <a:srgbClr val="C00000"/>
                </a:solidFill>
              </a:rPr>
              <a:t>ac,ad,af,bc,bd,bf,cc,cd,cf</a:t>
            </a:r>
            <a:r>
              <a:rPr lang="en-US" altLang="zh-CN" sz="2800" dirty="0">
                <a:solidFill>
                  <a:srgbClr val="C00000"/>
                </a:solidFill>
              </a:rPr>
              <a:t>}</a:t>
            </a:r>
            <a:endParaRPr lang="zh-CN" altLang="en-US" sz="2800" dirty="0">
              <a:solidFill>
                <a:srgbClr val="C00000"/>
              </a:solidFill>
            </a:endParaRPr>
          </a:p>
        </p:txBody>
      </p:sp>
      <p:graphicFrame>
        <p:nvGraphicFramePr>
          <p:cNvPr id="7" name="对象 6">
            <a:extLst>
              <a:ext uri="{FF2B5EF4-FFF2-40B4-BE49-F238E27FC236}">
                <a16:creationId xmlns:a16="http://schemas.microsoft.com/office/drawing/2014/main" id="{97C23701-3FF2-47DC-8169-158BDA3739B5}"/>
              </a:ext>
            </a:extLst>
          </p:cNvPr>
          <p:cNvGraphicFramePr>
            <a:graphicFrameLocks noChangeAspect="1"/>
          </p:cNvGraphicFramePr>
          <p:nvPr>
            <p:extLst>
              <p:ext uri="{D42A27DB-BD31-4B8C-83A1-F6EECF244321}">
                <p14:modId xmlns:p14="http://schemas.microsoft.com/office/powerpoint/2010/main" val="2081667155"/>
              </p:ext>
            </p:extLst>
          </p:nvPr>
        </p:nvGraphicFramePr>
        <p:xfrm>
          <a:off x="2295271" y="5042625"/>
          <a:ext cx="5321300" cy="460375"/>
        </p:xfrm>
        <a:graphic>
          <a:graphicData uri="http://schemas.openxmlformats.org/presentationml/2006/ole">
            <mc:AlternateContent xmlns:mc="http://schemas.openxmlformats.org/markup-compatibility/2006">
              <mc:Choice xmlns:v="urn:schemas-microsoft-com:vml" Requires="v">
                <p:oleObj spid="_x0000_s2205" name="AxMath" r:id="rId5" imgW="2660760" imgH="230760" progId="Equation.AxMath">
                  <p:embed/>
                </p:oleObj>
              </mc:Choice>
              <mc:Fallback>
                <p:oleObj name="AxMath" r:id="rId5" imgW="2660760" imgH="230760" progId="Equation.AxMath">
                  <p:embed/>
                  <p:pic>
                    <p:nvPicPr>
                      <p:cNvPr id="0" name=""/>
                      <p:cNvPicPr/>
                      <p:nvPr/>
                    </p:nvPicPr>
                    <p:blipFill>
                      <a:blip r:embed="rId6"/>
                      <a:stretch>
                        <a:fillRect/>
                      </a:stretch>
                    </p:blipFill>
                    <p:spPr>
                      <a:xfrm>
                        <a:off x="2295271" y="5042625"/>
                        <a:ext cx="5321300" cy="4603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D14FA862-305A-402E-B06E-D68B6CAE5B28}"/>
              </a:ext>
            </a:extLst>
          </p:cNvPr>
          <p:cNvGraphicFramePr>
            <a:graphicFrameLocks noChangeAspect="1"/>
          </p:cNvGraphicFramePr>
          <p:nvPr>
            <p:extLst>
              <p:ext uri="{D42A27DB-BD31-4B8C-83A1-F6EECF244321}">
                <p14:modId xmlns:p14="http://schemas.microsoft.com/office/powerpoint/2010/main" val="1302147019"/>
              </p:ext>
            </p:extLst>
          </p:nvPr>
        </p:nvGraphicFramePr>
        <p:xfrm>
          <a:off x="2411277" y="5538890"/>
          <a:ext cx="4270375" cy="381000"/>
        </p:xfrm>
        <a:graphic>
          <a:graphicData uri="http://schemas.openxmlformats.org/presentationml/2006/ole">
            <mc:AlternateContent xmlns:mc="http://schemas.openxmlformats.org/markup-compatibility/2006">
              <mc:Choice xmlns:v="urn:schemas-microsoft-com:vml" Requires="v">
                <p:oleObj spid="_x0000_s2206" name="AxMath" r:id="rId7" imgW="2574000" imgH="230760" progId="Equation.AxMath">
                  <p:embed/>
                </p:oleObj>
              </mc:Choice>
              <mc:Fallback>
                <p:oleObj name="AxMath" r:id="rId7" imgW="2574000" imgH="230760" progId="Equation.AxMath">
                  <p:embed/>
                  <p:pic>
                    <p:nvPicPr>
                      <p:cNvPr id="0" name=""/>
                      <p:cNvPicPr/>
                      <p:nvPr/>
                    </p:nvPicPr>
                    <p:blipFill>
                      <a:blip r:embed="rId8"/>
                      <a:stretch>
                        <a:fillRect/>
                      </a:stretch>
                    </p:blipFill>
                    <p:spPr>
                      <a:xfrm>
                        <a:off x="2411277" y="5538890"/>
                        <a:ext cx="4270375" cy="381000"/>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0A2CBEE5-DAA9-45F2-9404-6FBA3690BF39}"/>
              </a:ext>
            </a:extLst>
          </p:cNvPr>
          <p:cNvSpPr/>
          <p:nvPr/>
        </p:nvSpPr>
        <p:spPr>
          <a:xfrm>
            <a:off x="3120789" y="4396897"/>
            <a:ext cx="5438632" cy="150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961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D93977-4C25-449C-8039-6B26F51458BE}"/>
              </a:ext>
            </a:extLst>
          </p:cNvPr>
          <p:cNvSpPr>
            <a:spLocks noGrp="1"/>
          </p:cNvSpPr>
          <p:nvPr>
            <p:ph type="sldNum" sz="quarter" idx="12"/>
          </p:nvPr>
        </p:nvSpPr>
        <p:spPr/>
        <p:txBody>
          <a:bodyPr/>
          <a:lstStyle/>
          <a:p>
            <a:fld id="{A9EE4FA5-714D-4825-BDF2-BD83D610AA7C}" type="slidenum">
              <a:rPr lang="en-US" smtClean="0"/>
              <a:t>41</a:t>
            </a:fld>
            <a:endParaRPr lang="en-US" dirty="0"/>
          </a:p>
        </p:txBody>
      </p:sp>
      <p:sp>
        <p:nvSpPr>
          <p:cNvPr id="5" name="文本框 4">
            <a:extLst>
              <a:ext uri="{FF2B5EF4-FFF2-40B4-BE49-F238E27FC236}">
                <a16:creationId xmlns:a16="http://schemas.microsoft.com/office/drawing/2014/main" id="{6395747A-31CF-4D28-A172-1DF99B4E9C60}"/>
              </a:ext>
            </a:extLst>
          </p:cNvPr>
          <p:cNvSpPr txBox="1"/>
          <p:nvPr/>
        </p:nvSpPr>
        <p:spPr>
          <a:xfrm>
            <a:off x="1755494" y="2534807"/>
            <a:ext cx="7720314" cy="986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fontAlgn="base" hangingPunct="0">
              <a:spcBef>
                <a:spcPct val="0"/>
              </a:spcBef>
              <a:spcAft>
                <a:spcPct val="0"/>
              </a:spcAft>
              <a:buFont typeface="Wingdings" pitchFamily="2" charset="2"/>
              <a:buNone/>
              <a:defRPr sz="2400" b="1">
                <a:solidFill>
                  <a:srgbClr val="003F69"/>
                </a:solidFill>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2100" b="1">
                <a:solidFill>
                  <a:schemeClr val="bg1"/>
                </a:solidFill>
                <a:latin typeface="Arial" charset="0"/>
                <a:ea typeface="黑体" pitchFamily="2" charset="-122"/>
              </a:defRPr>
            </a:lvl2pPr>
            <a:lvl3pPr eaLnBrk="0" fontAlgn="base" hangingPunct="0">
              <a:spcBef>
                <a:spcPct val="0"/>
              </a:spcBef>
              <a:spcAft>
                <a:spcPct val="0"/>
              </a:spcAft>
              <a:defRPr sz="2100" b="1">
                <a:solidFill>
                  <a:schemeClr val="bg1"/>
                </a:solidFill>
                <a:latin typeface="Arial" charset="0"/>
                <a:ea typeface="黑体" pitchFamily="2" charset="-122"/>
              </a:defRPr>
            </a:lvl3pPr>
            <a:lvl4pPr eaLnBrk="0" fontAlgn="base" hangingPunct="0">
              <a:spcBef>
                <a:spcPct val="0"/>
              </a:spcBef>
              <a:spcAft>
                <a:spcPct val="0"/>
              </a:spcAft>
              <a:defRPr sz="2100" b="1">
                <a:solidFill>
                  <a:schemeClr val="bg1"/>
                </a:solidFill>
                <a:latin typeface="Arial" charset="0"/>
                <a:ea typeface="黑体" pitchFamily="2" charset="-122"/>
              </a:defRPr>
            </a:lvl4pPr>
            <a:lvl5pPr eaLnBrk="0" fontAlgn="base" hangingPunct="0">
              <a:spcBef>
                <a:spcPct val="0"/>
              </a:spcBef>
              <a:spcAft>
                <a:spcPct val="0"/>
              </a:spcAft>
              <a:defRPr sz="2100" b="1">
                <a:solidFill>
                  <a:schemeClr val="bg1"/>
                </a:solidFill>
                <a:latin typeface="Arial" charset="0"/>
                <a:ea typeface="黑体" pitchFamily="2" charset="-122"/>
              </a:defRPr>
            </a:lvl5pPr>
            <a:lvl6pPr marL="342900" fontAlgn="base">
              <a:spcBef>
                <a:spcPct val="0"/>
              </a:spcBef>
              <a:spcAft>
                <a:spcPct val="0"/>
              </a:spcAft>
              <a:defRPr sz="2100" b="1">
                <a:solidFill>
                  <a:schemeClr val="bg1"/>
                </a:solidFill>
                <a:latin typeface="黑体" pitchFamily="2" charset="-122"/>
                <a:ea typeface="黑体" pitchFamily="2" charset="-122"/>
              </a:defRPr>
            </a:lvl6pPr>
            <a:lvl7pPr marL="685800" fontAlgn="base">
              <a:spcBef>
                <a:spcPct val="0"/>
              </a:spcBef>
              <a:spcAft>
                <a:spcPct val="0"/>
              </a:spcAft>
              <a:defRPr sz="2100" b="1">
                <a:solidFill>
                  <a:schemeClr val="bg1"/>
                </a:solidFill>
                <a:latin typeface="黑体" pitchFamily="2" charset="-122"/>
                <a:ea typeface="黑体" pitchFamily="2" charset="-122"/>
              </a:defRPr>
            </a:lvl7pPr>
            <a:lvl8pPr marL="1028700" fontAlgn="base">
              <a:spcBef>
                <a:spcPct val="0"/>
              </a:spcBef>
              <a:spcAft>
                <a:spcPct val="0"/>
              </a:spcAft>
              <a:defRPr sz="2100" b="1">
                <a:solidFill>
                  <a:schemeClr val="bg1"/>
                </a:solidFill>
                <a:latin typeface="黑体" pitchFamily="2" charset="-122"/>
                <a:ea typeface="黑体" pitchFamily="2" charset="-122"/>
              </a:defRPr>
            </a:lvl8pPr>
            <a:lvl9pPr marL="1371600" fontAlgn="base">
              <a:spcBef>
                <a:spcPct val="0"/>
              </a:spcBef>
              <a:spcAft>
                <a:spcPct val="0"/>
              </a:spcAft>
              <a:defRPr sz="2100" b="1">
                <a:solidFill>
                  <a:schemeClr val="bg1"/>
                </a:solidFill>
                <a:latin typeface="黑体" pitchFamily="2" charset="-122"/>
                <a:ea typeface="黑体" pitchFamily="2" charset="-122"/>
              </a:defRPr>
            </a:lvl9pPr>
          </a:lstStyle>
          <a:p>
            <a:pPr algn="ctr"/>
            <a:r>
              <a:rPr lang="en-US" altLang="zh-CN" sz="6000" dirty="0"/>
              <a:t>2.1</a:t>
            </a:r>
            <a:r>
              <a:rPr lang="zh-CN" altLang="en-US" sz="6000" dirty="0"/>
              <a:t> 概率论基本概念</a:t>
            </a:r>
          </a:p>
        </p:txBody>
      </p:sp>
    </p:spTree>
    <p:extLst>
      <p:ext uri="{BB962C8B-B14F-4D97-AF65-F5344CB8AC3E}">
        <p14:creationId xmlns:p14="http://schemas.microsoft.com/office/powerpoint/2010/main" val="375753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条件概率</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193C47B3-4433-4532-9871-8FC0171ED3A9}"/>
              </a:ext>
            </a:extLst>
          </p:cNvPr>
          <p:cNvPicPr>
            <a:picLocks noChangeAspect="1"/>
          </p:cNvPicPr>
          <p:nvPr/>
        </p:nvPicPr>
        <p:blipFill>
          <a:blip r:embed="rId3"/>
          <a:stretch>
            <a:fillRect/>
          </a:stretch>
        </p:blipFill>
        <p:spPr>
          <a:xfrm>
            <a:off x="1524001" y="1051613"/>
            <a:ext cx="9062977" cy="4646835"/>
          </a:xfrm>
          <a:prstGeom prst="rect">
            <a:avLst/>
          </a:prstGeom>
        </p:spPr>
      </p:pic>
      <p:sp>
        <p:nvSpPr>
          <p:cNvPr id="2" name="矩形 1">
            <a:extLst>
              <a:ext uri="{FF2B5EF4-FFF2-40B4-BE49-F238E27FC236}">
                <a16:creationId xmlns:a16="http://schemas.microsoft.com/office/drawing/2014/main" id="{11EDB43F-E280-466F-A6D9-9AC68FB6F609}"/>
              </a:ext>
            </a:extLst>
          </p:cNvPr>
          <p:cNvSpPr/>
          <p:nvPr/>
        </p:nvSpPr>
        <p:spPr>
          <a:xfrm>
            <a:off x="3203608" y="2795000"/>
            <a:ext cx="4667535" cy="1160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rPr>
              <a:t>条件概率公式</a:t>
            </a:r>
            <a:r>
              <a:rPr lang="en-US" altLang="zh-CN" sz="4000" dirty="0">
                <a:solidFill>
                  <a:srgbClr val="FF0000"/>
                </a:solidFill>
              </a:rPr>
              <a:t>?</a:t>
            </a:r>
            <a:endParaRPr lang="zh-CN" altLang="en-US" sz="4000" dirty="0">
              <a:solidFill>
                <a:srgbClr val="FF0000"/>
              </a:solidFill>
            </a:endParaRPr>
          </a:p>
        </p:txBody>
      </p:sp>
    </p:spTree>
    <p:extLst>
      <p:ext uri="{BB962C8B-B14F-4D97-AF65-F5344CB8AC3E}">
        <p14:creationId xmlns:p14="http://schemas.microsoft.com/office/powerpoint/2010/main" val="174995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条件概率</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2081A253-3A0B-4415-8FD8-FB8D0B82E1F1}"/>
              </a:ext>
            </a:extLst>
          </p:cNvPr>
          <p:cNvPicPr>
            <a:picLocks noChangeAspect="1"/>
          </p:cNvPicPr>
          <p:nvPr/>
        </p:nvPicPr>
        <p:blipFill>
          <a:blip r:embed="rId3"/>
          <a:stretch>
            <a:fillRect/>
          </a:stretch>
        </p:blipFill>
        <p:spPr>
          <a:xfrm>
            <a:off x="2056436" y="856748"/>
            <a:ext cx="8079129" cy="5596939"/>
          </a:xfrm>
          <a:prstGeom prst="rect">
            <a:avLst/>
          </a:prstGeom>
        </p:spPr>
      </p:pic>
    </p:spTree>
    <p:extLst>
      <p:ext uri="{BB962C8B-B14F-4D97-AF65-F5344CB8AC3E}">
        <p14:creationId xmlns:p14="http://schemas.microsoft.com/office/powerpoint/2010/main" val="706228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贝叶斯法则</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4" name="文本框 3">
            <a:extLst>
              <a:ext uri="{FF2B5EF4-FFF2-40B4-BE49-F238E27FC236}">
                <a16:creationId xmlns:a16="http://schemas.microsoft.com/office/drawing/2014/main" id="{84007108-397F-4AAD-8E95-5F0E368C9BEE}"/>
              </a:ext>
            </a:extLst>
          </p:cNvPr>
          <p:cNvSpPr txBox="1"/>
          <p:nvPr/>
        </p:nvSpPr>
        <p:spPr>
          <a:xfrm>
            <a:off x="1813561" y="1539433"/>
            <a:ext cx="8703969"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t>贝叶斯网络的理论基础是贝叶斯模型</a:t>
            </a:r>
            <a:endParaRPr lang="en-US" altLang="zh-CN" sz="3200" b="1" dirty="0"/>
          </a:p>
          <a:p>
            <a:pPr marL="285750" indent="-285750">
              <a:buFont typeface="Arial" panose="020B0604020202020204" pitchFamily="34" charset="0"/>
              <a:buChar char="•"/>
            </a:pPr>
            <a:r>
              <a:rPr lang="zh-CN" altLang="en-US" sz="3200" b="1" dirty="0"/>
              <a:t>贝叶斯模型的基本公式是贝叶斯公式：</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5B1B6D-A767-4EB8-985D-D665962A6000}"/>
                  </a:ext>
                </a:extLst>
              </p:cNvPr>
              <p:cNvSpPr txBox="1"/>
              <p:nvPr/>
            </p:nvSpPr>
            <p:spPr>
              <a:xfrm>
                <a:off x="2542574" y="3148609"/>
                <a:ext cx="6169306" cy="1043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srgbClr val="52CD2F"/>
                          </a:solidFill>
                          <a:latin typeface="Cambria Math" panose="02040503050406030204" pitchFamily="18" charset="0"/>
                        </a:rPr>
                        <m:t>𝑃</m:t>
                      </m:r>
                      <m:d>
                        <m:dPr>
                          <m:ctrlPr>
                            <a:rPr lang="en-US" altLang="zh-CN" sz="3200" i="1">
                              <a:solidFill>
                                <a:srgbClr val="52CD2F"/>
                              </a:solidFill>
                              <a:latin typeface="Cambria Math" panose="02040503050406030204" pitchFamily="18" charset="0"/>
                            </a:rPr>
                          </m:ctrlPr>
                        </m:dPr>
                        <m:e>
                          <m:r>
                            <a:rPr lang="en-US" altLang="zh-CN" sz="3200" i="1">
                              <a:solidFill>
                                <a:srgbClr val="52CD2F"/>
                              </a:solidFill>
                              <a:latin typeface="Cambria Math" panose="02040503050406030204" pitchFamily="18" charset="0"/>
                            </a:rPr>
                            <m:t>𝐴</m:t>
                          </m:r>
                        </m:e>
                        <m:e>
                          <m:r>
                            <a:rPr lang="en-US" altLang="zh-CN" sz="3200" i="1">
                              <a:solidFill>
                                <a:srgbClr val="52CD2F"/>
                              </a:solidFill>
                              <a:latin typeface="Cambria Math" panose="02040503050406030204" pitchFamily="18" charset="0"/>
                            </a:rPr>
                            <m:t>𝐵</m:t>
                          </m:r>
                        </m:e>
                      </m:d>
                      <m:r>
                        <a:rPr lang="en-US" altLang="zh-CN" sz="3200" i="1">
                          <a:solidFill>
                            <a:srgbClr val="52CD2F"/>
                          </a:solidFill>
                          <a:latin typeface="Cambria Math" panose="02040503050406030204" pitchFamily="18" charset="0"/>
                        </a:rPr>
                        <m:t>=</m:t>
                      </m:r>
                      <m:f>
                        <m:fPr>
                          <m:ctrlPr>
                            <a:rPr lang="en-US" altLang="zh-CN" sz="3200" i="1">
                              <a:solidFill>
                                <a:srgbClr val="52CD2F"/>
                              </a:solidFill>
                              <a:latin typeface="Cambria Math" panose="02040503050406030204" pitchFamily="18" charset="0"/>
                            </a:rPr>
                          </m:ctrlPr>
                        </m:fPr>
                        <m:num>
                          <m:r>
                            <a:rPr lang="en-US" altLang="zh-CN" sz="3200" i="1">
                              <a:solidFill>
                                <a:srgbClr val="52CD2F"/>
                              </a:solidFill>
                              <a:latin typeface="Cambria Math" panose="02040503050406030204" pitchFamily="18" charset="0"/>
                            </a:rPr>
                            <m:t>𝑃</m:t>
                          </m:r>
                          <m:r>
                            <a:rPr lang="en-US" altLang="zh-CN" sz="3200" i="1">
                              <a:solidFill>
                                <a:srgbClr val="52CD2F"/>
                              </a:solidFill>
                              <a:latin typeface="Cambria Math" panose="02040503050406030204" pitchFamily="18" charset="0"/>
                            </a:rPr>
                            <m:t>(</m:t>
                          </m:r>
                          <m:r>
                            <a:rPr lang="en-US" altLang="zh-CN" sz="3200" i="1">
                              <a:solidFill>
                                <a:srgbClr val="52CD2F"/>
                              </a:solidFill>
                              <a:latin typeface="Cambria Math" panose="02040503050406030204" pitchFamily="18" charset="0"/>
                            </a:rPr>
                            <m:t>𝐴</m:t>
                          </m:r>
                          <m:r>
                            <a:rPr lang="en-US" altLang="zh-CN" sz="3200" i="1">
                              <a:solidFill>
                                <a:srgbClr val="52CD2F"/>
                              </a:solidFill>
                              <a:latin typeface="Cambria Math" panose="02040503050406030204" pitchFamily="18" charset="0"/>
                              <a:ea typeface="Cambria Math" panose="02040503050406030204" pitchFamily="18" charset="0"/>
                            </a:rPr>
                            <m:t>∩</m:t>
                          </m:r>
                          <m:r>
                            <a:rPr lang="en-US" altLang="zh-CN" sz="3200" i="1">
                              <a:solidFill>
                                <a:srgbClr val="52CD2F"/>
                              </a:solidFill>
                              <a:latin typeface="Cambria Math" panose="02040503050406030204" pitchFamily="18" charset="0"/>
                              <a:ea typeface="Cambria Math" panose="02040503050406030204" pitchFamily="18" charset="0"/>
                            </a:rPr>
                            <m:t>𝐵</m:t>
                          </m:r>
                          <m:r>
                            <a:rPr lang="en-US" altLang="zh-CN" sz="3200" i="1">
                              <a:solidFill>
                                <a:srgbClr val="52CD2F"/>
                              </a:solidFill>
                              <a:latin typeface="Cambria Math" panose="02040503050406030204" pitchFamily="18" charset="0"/>
                              <a:ea typeface="Cambria Math" panose="02040503050406030204" pitchFamily="18" charset="0"/>
                            </a:rPr>
                            <m:t>)</m:t>
                          </m:r>
                        </m:num>
                        <m:den>
                          <m:r>
                            <a:rPr lang="en-US" altLang="zh-CN" sz="3200" i="1">
                              <a:solidFill>
                                <a:srgbClr val="52CD2F"/>
                              </a:solidFill>
                              <a:latin typeface="Cambria Math" panose="02040503050406030204" pitchFamily="18" charset="0"/>
                            </a:rPr>
                            <m:t>𝑃</m:t>
                          </m:r>
                          <m:r>
                            <a:rPr lang="en-US" altLang="zh-CN" sz="3200" i="1">
                              <a:solidFill>
                                <a:srgbClr val="52CD2F"/>
                              </a:solidFill>
                              <a:latin typeface="Cambria Math" panose="02040503050406030204" pitchFamily="18" charset="0"/>
                            </a:rPr>
                            <m:t>(</m:t>
                          </m:r>
                          <m:r>
                            <a:rPr lang="en-US" altLang="zh-CN" sz="3200" i="1">
                              <a:solidFill>
                                <a:srgbClr val="52CD2F"/>
                              </a:solidFill>
                              <a:latin typeface="Cambria Math" panose="02040503050406030204" pitchFamily="18" charset="0"/>
                            </a:rPr>
                            <m:t>𝐴</m:t>
                          </m:r>
                          <m:r>
                            <a:rPr lang="en-US" altLang="zh-CN" sz="3200" i="1">
                              <a:solidFill>
                                <a:srgbClr val="52CD2F"/>
                              </a:solidFill>
                              <a:latin typeface="Cambria Math" panose="02040503050406030204" pitchFamily="18" charset="0"/>
                            </a:rPr>
                            <m:t>)</m:t>
                          </m:r>
                        </m:den>
                      </m:f>
                      <m:r>
                        <a:rPr lang="en-US" altLang="zh-CN" sz="3200" i="1">
                          <a:solidFill>
                            <a:srgbClr val="52CD2F"/>
                          </a:solidFill>
                          <a:latin typeface="Cambria Math" panose="02040503050406030204" pitchFamily="18" charset="0"/>
                        </a:rPr>
                        <m:t>=</m:t>
                      </m:r>
                      <m:f>
                        <m:fPr>
                          <m:ctrlPr>
                            <a:rPr lang="en-US" altLang="zh-CN" sz="3200" i="1">
                              <a:solidFill>
                                <a:srgbClr val="52CD2F"/>
                              </a:solidFill>
                              <a:latin typeface="Cambria Math" panose="02040503050406030204" pitchFamily="18" charset="0"/>
                            </a:rPr>
                          </m:ctrlPr>
                        </m:fPr>
                        <m:num>
                          <m:r>
                            <a:rPr lang="en-US" altLang="zh-CN" sz="3200" i="1">
                              <a:solidFill>
                                <a:srgbClr val="52CD2F"/>
                              </a:solidFill>
                              <a:latin typeface="Cambria Math" panose="02040503050406030204" pitchFamily="18" charset="0"/>
                            </a:rPr>
                            <m:t>𝑃</m:t>
                          </m:r>
                          <m:d>
                            <m:dPr>
                              <m:ctrlPr>
                                <a:rPr lang="en-US" altLang="zh-CN" sz="3200" i="1">
                                  <a:solidFill>
                                    <a:srgbClr val="52CD2F"/>
                                  </a:solidFill>
                                  <a:latin typeface="Cambria Math" panose="02040503050406030204" pitchFamily="18" charset="0"/>
                                </a:rPr>
                              </m:ctrlPr>
                            </m:dPr>
                            <m:e>
                              <m:r>
                                <a:rPr lang="en-US" altLang="zh-CN" sz="3200" i="1">
                                  <a:solidFill>
                                    <a:srgbClr val="52CD2F"/>
                                  </a:solidFill>
                                  <a:latin typeface="Cambria Math" panose="02040503050406030204" pitchFamily="18" charset="0"/>
                                </a:rPr>
                                <m:t>𝐴</m:t>
                              </m:r>
                            </m:e>
                            <m:e>
                              <m:r>
                                <a:rPr lang="en-US" altLang="zh-CN" sz="3200" i="1">
                                  <a:solidFill>
                                    <a:srgbClr val="52CD2F"/>
                                  </a:solidFill>
                                  <a:latin typeface="Cambria Math" panose="02040503050406030204" pitchFamily="18" charset="0"/>
                                </a:rPr>
                                <m:t>𝐵</m:t>
                              </m:r>
                            </m:e>
                          </m:d>
                          <m:r>
                            <a:rPr lang="en-US" altLang="zh-CN" sz="3200" i="1">
                              <a:solidFill>
                                <a:srgbClr val="52CD2F"/>
                              </a:solidFill>
                              <a:latin typeface="Cambria Math" panose="02040503050406030204" pitchFamily="18" charset="0"/>
                            </a:rPr>
                            <m:t>𝑃</m:t>
                          </m:r>
                          <m:r>
                            <a:rPr lang="en-US" altLang="zh-CN" sz="3200" i="1">
                              <a:solidFill>
                                <a:srgbClr val="52CD2F"/>
                              </a:solidFill>
                              <a:latin typeface="Cambria Math" panose="02040503050406030204" pitchFamily="18" charset="0"/>
                            </a:rPr>
                            <m:t>(</m:t>
                          </m:r>
                          <m:r>
                            <a:rPr lang="en-US" altLang="zh-CN" sz="3200" i="1">
                              <a:solidFill>
                                <a:srgbClr val="52CD2F"/>
                              </a:solidFill>
                              <a:latin typeface="Cambria Math" panose="02040503050406030204" pitchFamily="18" charset="0"/>
                            </a:rPr>
                            <m:t>𝐵</m:t>
                          </m:r>
                          <m:r>
                            <a:rPr lang="en-US" altLang="zh-CN" sz="3200" i="1">
                              <a:solidFill>
                                <a:srgbClr val="52CD2F"/>
                              </a:solidFill>
                              <a:latin typeface="Cambria Math" panose="02040503050406030204" pitchFamily="18" charset="0"/>
                            </a:rPr>
                            <m:t>)</m:t>
                          </m:r>
                        </m:num>
                        <m:den>
                          <m:r>
                            <a:rPr lang="en-US" altLang="zh-CN" sz="3200" i="1">
                              <a:solidFill>
                                <a:srgbClr val="52CD2F"/>
                              </a:solidFill>
                              <a:latin typeface="Cambria Math" panose="02040503050406030204" pitchFamily="18" charset="0"/>
                            </a:rPr>
                            <m:t>𝑃</m:t>
                          </m:r>
                          <m:r>
                            <a:rPr lang="en-US" altLang="zh-CN" sz="3200" i="1">
                              <a:solidFill>
                                <a:srgbClr val="52CD2F"/>
                              </a:solidFill>
                              <a:latin typeface="Cambria Math" panose="02040503050406030204" pitchFamily="18" charset="0"/>
                            </a:rPr>
                            <m:t>(</m:t>
                          </m:r>
                          <m:r>
                            <a:rPr lang="en-US" altLang="zh-CN" sz="3200" i="1">
                              <a:solidFill>
                                <a:srgbClr val="52CD2F"/>
                              </a:solidFill>
                              <a:latin typeface="Cambria Math" panose="02040503050406030204" pitchFamily="18" charset="0"/>
                            </a:rPr>
                            <m:t>𝐴</m:t>
                          </m:r>
                          <m:r>
                            <a:rPr lang="en-US" altLang="zh-CN" sz="3200" i="1">
                              <a:solidFill>
                                <a:srgbClr val="52CD2F"/>
                              </a:solidFill>
                              <a:latin typeface="Cambria Math" panose="02040503050406030204" pitchFamily="18" charset="0"/>
                            </a:rPr>
                            <m:t>)</m:t>
                          </m:r>
                        </m:den>
                      </m:f>
                    </m:oMath>
                  </m:oMathPara>
                </a14:m>
                <a:endParaRPr lang="zh-CN" altLang="en-US" sz="3200" dirty="0">
                  <a:solidFill>
                    <a:srgbClr val="52CD2F"/>
                  </a:solidFill>
                </a:endParaRPr>
              </a:p>
            </p:txBody>
          </p:sp>
        </mc:Choice>
        <mc:Fallback xmlns="">
          <p:sp>
            <p:nvSpPr>
              <p:cNvPr id="5" name="文本框 4">
                <a:extLst>
                  <a:ext uri="{FF2B5EF4-FFF2-40B4-BE49-F238E27FC236}">
                    <a16:creationId xmlns:a16="http://schemas.microsoft.com/office/drawing/2014/main" id="{315B1B6D-A767-4EB8-985D-D665962A6000}"/>
                  </a:ext>
                </a:extLst>
              </p:cNvPr>
              <p:cNvSpPr txBox="1">
                <a:spLocks noRot="1" noChangeAspect="1" noMove="1" noResize="1" noEditPoints="1" noAdjustHandles="1" noChangeArrowheads="1" noChangeShapeType="1" noTextEdit="1"/>
              </p:cNvSpPr>
              <p:nvPr/>
            </p:nvSpPr>
            <p:spPr>
              <a:xfrm>
                <a:off x="2542574" y="3148609"/>
                <a:ext cx="6169306" cy="1043042"/>
              </a:xfrm>
              <a:prstGeom prst="rect">
                <a:avLst/>
              </a:prstGeom>
              <a:blipFill>
                <a:blip r:embed="rId3"/>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54E6E51-77CB-4896-A73B-293CE50642C4}"/>
              </a:ext>
            </a:extLst>
          </p:cNvPr>
          <p:cNvSpPr/>
          <p:nvPr/>
        </p:nvSpPr>
        <p:spPr>
          <a:xfrm>
            <a:off x="4325227" y="3148609"/>
            <a:ext cx="5609206" cy="1160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rPr>
              <a:t>贝叶斯公式</a:t>
            </a:r>
            <a:r>
              <a:rPr lang="en-US" altLang="zh-CN" sz="4000" dirty="0">
                <a:solidFill>
                  <a:srgbClr val="FF0000"/>
                </a:solidFill>
              </a:rPr>
              <a:t>?</a:t>
            </a:r>
            <a:endParaRPr lang="zh-CN" altLang="en-US" sz="4000" dirty="0">
              <a:solidFill>
                <a:srgbClr val="FF0000"/>
              </a:solidFill>
            </a:endParaRPr>
          </a:p>
        </p:txBody>
      </p:sp>
    </p:spTree>
    <p:extLst>
      <p:ext uri="{BB962C8B-B14F-4D97-AF65-F5344CB8AC3E}">
        <p14:creationId xmlns:p14="http://schemas.microsoft.com/office/powerpoint/2010/main" val="2655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D93977-4C25-449C-8039-6B26F51458BE}"/>
              </a:ext>
            </a:extLst>
          </p:cNvPr>
          <p:cNvSpPr>
            <a:spLocks noGrp="1"/>
          </p:cNvSpPr>
          <p:nvPr>
            <p:ph type="sldNum" sz="quarter" idx="12"/>
          </p:nvPr>
        </p:nvSpPr>
        <p:spPr/>
        <p:txBody>
          <a:bodyPr/>
          <a:lstStyle/>
          <a:p>
            <a:fld id="{A9EE4FA5-714D-4825-BDF2-BD83D610AA7C}" type="slidenum">
              <a:rPr lang="en-US" smtClean="0"/>
              <a:t>45</a:t>
            </a:fld>
            <a:endParaRPr lang="en-US" dirty="0"/>
          </a:p>
        </p:txBody>
      </p:sp>
      <p:sp>
        <p:nvSpPr>
          <p:cNvPr id="5" name="文本框 4">
            <a:extLst>
              <a:ext uri="{FF2B5EF4-FFF2-40B4-BE49-F238E27FC236}">
                <a16:creationId xmlns:a16="http://schemas.microsoft.com/office/drawing/2014/main" id="{6395747A-31CF-4D28-A172-1DF99B4E9C60}"/>
              </a:ext>
            </a:extLst>
          </p:cNvPr>
          <p:cNvSpPr txBox="1"/>
          <p:nvPr/>
        </p:nvSpPr>
        <p:spPr>
          <a:xfrm>
            <a:off x="1755494" y="2534807"/>
            <a:ext cx="9120850" cy="986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fontAlgn="base" hangingPunct="0">
              <a:spcBef>
                <a:spcPct val="0"/>
              </a:spcBef>
              <a:spcAft>
                <a:spcPct val="0"/>
              </a:spcAft>
              <a:buFont typeface="Wingdings" pitchFamily="2" charset="2"/>
              <a:buNone/>
              <a:defRPr sz="2400" b="1">
                <a:solidFill>
                  <a:srgbClr val="003F69"/>
                </a:solidFill>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2100" b="1">
                <a:solidFill>
                  <a:schemeClr val="bg1"/>
                </a:solidFill>
                <a:latin typeface="Arial" charset="0"/>
                <a:ea typeface="黑体" pitchFamily="2" charset="-122"/>
              </a:defRPr>
            </a:lvl2pPr>
            <a:lvl3pPr eaLnBrk="0" fontAlgn="base" hangingPunct="0">
              <a:spcBef>
                <a:spcPct val="0"/>
              </a:spcBef>
              <a:spcAft>
                <a:spcPct val="0"/>
              </a:spcAft>
              <a:defRPr sz="2100" b="1">
                <a:solidFill>
                  <a:schemeClr val="bg1"/>
                </a:solidFill>
                <a:latin typeface="Arial" charset="0"/>
                <a:ea typeface="黑体" pitchFamily="2" charset="-122"/>
              </a:defRPr>
            </a:lvl3pPr>
            <a:lvl4pPr eaLnBrk="0" fontAlgn="base" hangingPunct="0">
              <a:spcBef>
                <a:spcPct val="0"/>
              </a:spcBef>
              <a:spcAft>
                <a:spcPct val="0"/>
              </a:spcAft>
              <a:defRPr sz="2100" b="1">
                <a:solidFill>
                  <a:schemeClr val="bg1"/>
                </a:solidFill>
                <a:latin typeface="Arial" charset="0"/>
                <a:ea typeface="黑体" pitchFamily="2" charset="-122"/>
              </a:defRPr>
            </a:lvl4pPr>
            <a:lvl5pPr eaLnBrk="0" fontAlgn="base" hangingPunct="0">
              <a:spcBef>
                <a:spcPct val="0"/>
              </a:spcBef>
              <a:spcAft>
                <a:spcPct val="0"/>
              </a:spcAft>
              <a:defRPr sz="2100" b="1">
                <a:solidFill>
                  <a:schemeClr val="bg1"/>
                </a:solidFill>
                <a:latin typeface="Arial" charset="0"/>
                <a:ea typeface="黑体" pitchFamily="2" charset="-122"/>
              </a:defRPr>
            </a:lvl5pPr>
            <a:lvl6pPr marL="342900" fontAlgn="base">
              <a:spcBef>
                <a:spcPct val="0"/>
              </a:spcBef>
              <a:spcAft>
                <a:spcPct val="0"/>
              </a:spcAft>
              <a:defRPr sz="2100" b="1">
                <a:solidFill>
                  <a:schemeClr val="bg1"/>
                </a:solidFill>
                <a:latin typeface="黑体" pitchFamily="2" charset="-122"/>
                <a:ea typeface="黑体" pitchFamily="2" charset="-122"/>
              </a:defRPr>
            </a:lvl6pPr>
            <a:lvl7pPr marL="685800" fontAlgn="base">
              <a:spcBef>
                <a:spcPct val="0"/>
              </a:spcBef>
              <a:spcAft>
                <a:spcPct val="0"/>
              </a:spcAft>
              <a:defRPr sz="2100" b="1">
                <a:solidFill>
                  <a:schemeClr val="bg1"/>
                </a:solidFill>
                <a:latin typeface="黑体" pitchFamily="2" charset="-122"/>
                <a:ea typeface="黑体" pitchFamily="2" charset="-122"/>
              </a:defRPr>
            </a:lvl7pPr>
            <a:lvl8pPr marL="1028700" fontAlgn="base">
              <a:spcBef>
                <a:spcPct val="0"/>
              </a:spcBef>
              <a:spcAft>
                <a:spcPct val="0"/>
              </a:spcAft>
              <a:defRPr sz="2100" b="1">
                <a:solidFill>
                  <a:schemeClr val="bg1"/>
                </a:solidFill>
                <a:latin typeface="黑体" pitchFamily="2" charset="-122"/>
                <a:ea typeface="黑体" pitchFamily="2" charset="-122"/>
              </a:defRPr>
            </a:lvl8pPr>
            <a:lvl9pPr marL="1371600" fontAlgn="base">
              <a:spcBef>
                <a:spcPct val="0"/>
              </a:spcBef>
              <a:spcAft>
                <a:spcPct val="0"/>
              </a:spcAft>
              <a:defRPr sz="2100" b="1">
                <a:solidFill>
                  <a:schemeClr val="bg1"/>
                </a:solidFill>
                <a:latin typeface="黑体" pitchFamily="2" charset="-122"/>
                <a:ea typeface="黑体" pitchFamily="2" charset="-122"/>
              </a:defRPr>
            </a:lvl9pPr>
          </a:lstStyle>
          <a:p>
            <a:pPr algn="ctr"/>
            <a:r>
              <a:rPr lang="zh-CN" altLang="en-US" sz="6000" dirty="0"/>
              <a:t>基本概念</a:t>
            </a:r>
          </a:p>
        </p:txBody>
      </p:sp>
    </p:spTree>
    <p:extLst>
      <p:ext uri="{BB962C8B-B14F-4D97-AF65-F5344CB8AC3E}">
        <p14:creationId xmlns:p14="http://schemas.microsoft.com/office/powerpoint/2010/main" val="2809486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语言学</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8" name="文本框 7">
            <a:extLst>
              <a:ext uri="{FF2B5EF4-FFF2-40B4-BE49-F238E27FC236}">
                <a16:creationId xmlns:a16="http://schemas.microsoft.com/office/drawing/2014/main" id="{C6E1F4C2-530E-4694-BD06-D60F944F53B2}"/>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自然语言处理的几个层次：</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97A584BE-5574-4F98-99D4-86D36C74FC0A}"/>
              </a:ext>
            </a:extLst>
          </p:cNvPr>
          <p:cNvSpPr txBox="1">
            <a:spLocks noChangeArrowheads="1"/>
          </p:cNvSpPr>
          <p:nvPr/>
        </p:nvSpPr>
        <p:spPr bwMode="white">
          <a:xfrm>
            <a:off x="3541295" y="1379220"/>
            <a:ext cx="5285874" cy="43025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marL="457200" indent="-457200">
              <a:buFont typeface="Wingdings" panose="05000000000000000000" pitchFamily="2" charset="2"/>
              <a:buChar char="n"/>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形态学</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语法学</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语义学</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语用学</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0C10F0B-BBA3-4A45-B294-85ABA78367D1}"/>
              </a:ext>
            </a:extLst>
          </p:cNvPr>
          <p:cNvSpPr/>
          <p:nvPr/>
        </p:nvSpPr>
        <p:spPr>
          <a:xfrm>
            <a:off x="4030579" y="2203663"/>
            <a:ext cx="1088858"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C0F7F85-DD2D-4EF0-AE4C-98E9C020B3AC}"/>
              </a:ext>
            </a:extLst>
          </p:cNvPr>
          <p:cNvSpPr/>
          <p:nvPr/>
        </p:nvSpPr>
        <p:spPr>
          <a:xfrm>
            <a:off x="4030579" y="2948720"/>
            <a:ext cx="1088858"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09B3078-7612-45C3-89CC-1611ECE1F714}"/>
              </a:ext>
            </a:extLst>
          </p:cNvPr>
          <p:cNvSpPr/>
          <p:nvPr/>
        </p:nvSpPr>
        <p:spPr>
          <a:xfrm>
            <a:off x="4030579" y="3693777"/>
            <a:ext cx="1088858"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345014-661C-4AA7-80CB-42546F53E00E}"/>
              </a:ext>
            </a:extLst>
          </p:cNvPr>
          <p:cNvSpPr/>
          <p:nvPr/>
        </p:nvSpPr>
        <p:spPr>
          <a:xfrm>
            <a:off x="4030579" y="4438834"/>
            <a:ext cx="1088858"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497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47</a:t>
            </a:fld>
            <a:endParaRPr lang="zh-CN" altLang="en-US"/>
          </a:p>
        </p:txBody>
      </p:sp>
      <p:sp>
        <p:nvSpPr>
          <p:cNvPr id="9" name="文本框 8">
            <a:extLst>
              <a:ext uri="{FF2B5EF4-FFF2-40B4-BE49-F238E27FC236}">
                <a16:creationId xmlns:a16="http://schemas.microsoft.com/office/drawing/2014/main" id="{ED2AA709-E9A1-44C7-A149-2779ED3642B5}"/>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三种不同的语系：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1" name="Rectangle 3">
            <a:extLst>
              <a:ext uri="{FF2B5EF4-FFF2-40B4-BE49-F238E27FC236}">
                <a16:creationId xmlns:a16="http://schemas.microsoft.com/office/drawing/2014/main" id="{34AC3CC6-E138-4D6A-9E72-6E4E38ADA9DC}"/>
              </a:ext>
            </a:extLst>
          </p:cNvPr>
          <p:cNvSpPr txBox="1">
            <a:spLocks noChangeArrowheads="1"/>
          </p:cNvSpPr>
          <p:nvPr/>
        </p:nvSpPr>
        <p:spPr bwMode="white">
          <a:xfrm>
            <a:off x="1977580" y="1651762"/>
            <a:ext cx="8236841" cy="43494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marL="457200" indent="-457200">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屈折语</a:t>
            </a:r>
            <a:r>
              <a:rPr lang="en-US" altLang="zh-CN" sz="2400" dirty="0">
                <a:solidFill>
                  <a:srgbClr val="003F69"/>
                </a:solidFill>
                <a:latin typeface="微软雅黑" panose="020B0503020204020204" pitchFamily="34" charset="-122"/>
                <a:ea typeface="微软雅黑" panose="020B0503020204020204" pitchFamily="34" charset="-122"/>
              </a:rPr>
              <a:t>(fusional language/ inflectional language):</a:t>
            </a:r>
            <a:r>
              <a:rPr lang="zh-CN" altLang="en-US" sz="2400" dirty="0">
                <a:solidFill>
                  <a:srgbClr val="003F69"/>
                </a:solidFill>
                <a:latin typeface="微软雅黑" panose="020B0503020204020204" pitchFamily="34" charset="-122"/>
                <a:ea typeface="微软雅黑" panose="020B0503020204020204" pitchFamily="34" charset="-122"/>
              </a:rPr>
              <a:t>用词的形态变化表示语法关系，如英语、法语等。</a:t>
            </a:r>
            <a:endParaRPr lang="en-US" altLang="zh-CN" sz="2400" dirty="0">
              <a:solidFill>
                <a:srgbClr val="003F69"/>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endParaRPr lang="en-US" altLang="zh-CN" sz="2400" dirty="0">
              <a:solidFill>
                <a:srgbClr val="003F69"/>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黏着语</a:t>
            </a:r>
            <a:r>
              <a:rPr lang="en-US" altLang="zh-CN" sz="2400" dirty="0">
                <a:solidFill>
                  <a:srgbClr val="003F69"/>
                </a:solidFill>
                <a:latin typeface="微软雅黑" panose="020B0503020204020204" pitchFamily="34" charset="-122"/>
                <a:ea typeface="微软雅黑" panose="020B0503020204020204" pitchFamily="34" charset="-122"/>
              </a:rPr>
              <a:t>(agglutinative language):</a:t>
            </a:r>
            <a:r>
              <a:rPr lang="zh-CN" altLang="en-US" sz="2400" dirty="0">
                <a:solidFill>
                  <a:srgbClr val="003F69"/>
                </a:solidFill>
                <a:latin typeface="微软雅黑" panose="020B0503020204020204" pitchFamily="34" charset="-122"/>
                <a:ea typeface="微软雅黑" panose="020B0503020204020204" pitchFamily="34" charset="-122"/>
              </a:rPr>
              <a:t>词内有专门表示语法意义的附加成分，词根或词干与附加成分的结合不紧密，如日语、韩语、土耳其语等。</a:t>
            </a:r>
            <a:endParaRPr lang="en-US" altLang="zh-CN" sz="2400" dirty="0">
              <a:solidFill>
                <a:srgbClr val="003F69"/>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endParaRPr lang="en-US" altLang="zh-CN" sz="2400" dirty="0">
              <a:solidFill>
                <a:srgbClr val="003F69"/>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n"/>
            </a:pPr>
            <a:r>
              <a:rPr lang="zh-CN" altLang="en-US" sz="2400" dirty="0">
                <a:solidFill>
                  <a:srgbClr val="C00000"/>
                </a:solidFill>
                <a:latin typeface="微软雅黑" panose="020B0503020204020204" pitchFamily="34" charset="-122"/>
                <a:ea typeface="微软雅黑" panose="020B0503020204020204" pitchFamily="34" charset="-122"/>
              </a:rPr>
              <a:t>孤立语</a:t>
            </a:r>
            <a:r>
              <a:rPr lang="en-US" altLang="zh-CN" sz="2400" dirty="0">
                <a:solidFill>
                  <a:srgbClr val="003F69"/>
                </a:solidFill>
                <a:latin typeface="微软雅黑" panose="020B0503020204020204" pitchFamily="34" charset="-122"/>
                <a:ea typeface="微软雅黑" panose="020B0503020204020204" pitchFamily="34" charset="-122"/>
              </a:rPr>
              <a:t>(analytic language)(</a:t>
            </a:r>
            <a:r>
              <a:rPr lang="zh-CN" altLang="en-US" sz="2400" dirty="0">
                <a:solidFill>
                  <a:srgbClr val="003F69"/>
                </a:solidFill>
                <a:latin typeface="微软雅黑" panose="020B0503020204020204" pitchFamily="34" charset="-122"/>
                <a:ea typeface="微软雅黑" panose="020B0503020204020204" pitchFamily="34" charset="-122"/>
              </a:rPr>
              <a:t>分析语</a:t>
            </a:r>
            <a:r>
              <a:rPr lang="en-US" altLang="zh-CN" sz="2400" dirty="0">
                <a:solidFill>
                  <a:srgbClr val="003F69"/>
                </a:solidFill>
                <a:latin typeface="微软雅黑" panose="020B0503020204020204" pitchFamily="34" charset="-122"/>
                <a:ea typeface="微软雅黑" panose="020B0503020204020204" pitchFamily="34" charset="-122"/>
              </a:rPr>
              <a:t>, isolating language):</a:t>
            </a:r>
            <a:r>
              <a:rPr lang="zh-CN" altLang="en-US" sz="2400" dirty="0">
                <a:solidFill>
                  <a:srgbClr val="003F69"/>
                </a:solidFill>
                <a:latin typeface="微软雅黑" panose="020B0503020204020204" pitchFamily="34" charset="-122"/>
                <a:ea typeface="微软雅黑" panose="020B0503020204020204" pitchFamily="34" charset="-122"/>
              </a:rPr>
              <a:t>形态变化少，语法关系靠词序和虚词表示，如汉语。</a:t>
            </a:r>
            <a:endParaRPr lang="en-US" altLang="zh-CN" sz="2400" dirty="0">
              <a:solidFill>
                <a:srgbClr val="003F69"/>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B8416E1-A343-4A95-AB66-9A01E24579F6}"/>
              </a:ext>
            </a:extLst>
          </p:cNvPr>
          <p:cNvSpPr/>
          <p:nvPr/>
        </p:nvSpPr>
        <p:spPr>
          <a:xfrm>
            <a:off x="2456597" y="1917510"/>
            <a:ext cx="1030406"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3F00896-454F-4A97-B6F7-A0FDE1758DB5}"/>
              </a:ext>
            </a:extLst>
          </p:cNvPr>
          <p:cNvSpPr/>
          <p:nvPr/>
        </p:nvSpPr>
        <p:spPr>
          <a:xfrm>
            <a:off x="2456597" y="3054232"/>
            <a:ext cx="1030406"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3750CA3-8EE6-4683-AE36-1C84104BB89C}"/>
              </a:ext>
            </a:extLst>
          </p:cNvPr>
          <p:cNvSpPr/>
          <p:nvPr/>
        </p:nvSpPr>
        <p:spPr>
          <a:xfrm>
            <a:off x="2456597" y="4527742"/>
            <a:ext cx="1030406"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88249C6-217F-4D47-A8FF-44C2C4894082}"/>
              </a:ext>
            </a:extLst>
          </p:cNvPr>
          <p:cNvSpPr/>
          <p:nvPr/>
        </p:nvSpPr>
        <p:spPr>
          <a:xfrm>
            <a:off x="3145809" y="3826507"/>
            <a:ext cx="341194"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037ECF5-B0BB-4710-8C80-10D1B96E87BF}"/>
              </a:ext>
            </a:extLst>
          </p:cNvPr>
          <p:cNvSpPr/>
          <p:nvPr/>
        </p:nvSpPr>
        <p:spPr>
          <a:xfrm>
            <a:off x="4019265" y="3826507"/>
            <a:ext cx="341194"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F2E3131-E0BA-442A-BC57-86CD3A9D31AB}"/>
              </a:ext>
            </a:extLst>
          </p:cNvPr>
          <p:cNvSpPr/>
          <p:nvPr/>
        </p:nvSpPr>
        <p:spPr>
          <a:xfrm>
            <a:off x="4892720" y="3826506"/>
            <a:ext cx="955346"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866182C-7AE8-4F3E-8BBC-198BE56A893F}"/>
              </a:ext>
            </a:extLst>
          </p:cNvPr>
          <p:cNvSpPr/>
          <p:nvPr/>
        </p:nvSpPr>
        <p:spPr>
          <a:xfrm>
            <a:off x="7090010" y="2361063"/>
            <a:ext cx="689214"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A58C355-E28A-41DE-B4E2-20A4876EBCDE}"/>
              </a:ext>
            </a:extLst>
          </p:cNvPr>
          <p:cNvSpPr/>
          <p:nvPr/>
        </p:nvSpPr>
        <p:spPr>
          <a:xfrm>
            <a:off x="7963001" y="2361062"/>
            <a:ext cx="689214"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7C72234-7EE9-44F9-AEFE-996AE96B60C8}"/>
              </a:ext>
            </a:extLst>
          </p:cNvPr>
          <p:cNvSpPr/>
          <p:nvPr/>
        </p:nvSpPr>
        <p:spPr>
          <a:xfrm>
            <a:off x="2801203" y="5264497"/>
            <a:ext cx="685800" cy="44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itle 1">
            <a:extLst>
              <a:ext uri="{FF2B5EF4-FFF2-40B4-BE49-F238E27FC236}">
                <a16:creationId xmlns:a16="http://schemas.microsoft.com/office/drawing/2014/main" id="{FAB5265B-C56C-4B02-A725-671036CC3FD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语言学</a:t>
            </a:r>
            <a:endParaRPr lang="en-SG"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61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P spid="14" grpId="0" animBg="1"/>
      <p:bldP spid="15" grpId="0" animBg="1"/>
      <p:bldP spid="16"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48</a:t>
            </a:fld>
            <a:endParaRPr lang="zh-CN" altLang="en-US"/>
          </a:p>
        </p:txBody>
      </p:sp>
      <p:sp>
        <p:nvSpPr>
          <p:cNvPr id="22" name="Title 1">
            <a:extLst>
              <a:ext uri="{FF2B5EF4-FFF2-40B4-BE49-F238E27FC236}">
                <a16:creationId xmlns:a16="http://schemas.microsoft.com/office/drawing/2014/main" id="{FAB5265B-C56C-4B02-A725-671036CC3FD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8281167-F718-4A69-A7CD-93E6F4CA7611}"/>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语言描述的三种途径：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0578D6FD-6C56-44BF-A8D4-283A384707E7}"/>
              </a:ext>
            </a:extLst>
          </p:cNvPr>
          <p:cNvPicPr>
            <a:picLocks noChangeAspect="1"/>
          </p:cNvPicPr>
          <p:nvPr/>
        </p:nvPicPr>
        <p:blipFill rotWithShape="1">
          <a:blip r:embed="rId3">
            <a:extLst>
              <a:ext uri="{28A0092B-C50C-407E-A947-70E740481C1C}">
                <a14:useLocalDpi xmlns:a14="http://schemas.microsoft.com/office/drawing/2010/main" val="0"/>
              </a:ext>
            </a:extLst>
          </a:blip>
          <a:srcRect t="18660"/>
          <a:stretch/>
        </p:blipFill>
        <p:spPr>
          <a:xfrm>
            <a:off x="1472630" y="1900990"/>
            <a:ext cx="8605422" cy="2548476"/>
          </a:xfrm>
          <a:prstGeom prst="rect">
            <a:avLst/>
          </a:prstGeom>
        </p:spPr>
      </p:pic>
      <p:sp>
        <p:nvSpPr>
          <p:cNvPr id="4" name="矩形 3">
            <a:extLst>
              <a:ext uri="{FF2B5EF4-FFF2-40B4-BE49-F238E27FC236}">
                <a16:creationId xmlns:a16="http://schemas.microsoft.com/office/drawing/2014/main" id="{7E7183C9-6D38-4136-84EA-9CF0626CBE0E}"/>
              </a:ext>
            </a:extLst>
          </p:cNvPr>
          <p:cNvSpPr/>
          <p:nvPr/>
        </p:nvSpPr>
        <p:spPr>
          <a:xfrm>
            <a:off x="2580774" y="2001770"/>
            <a:ext cx="1143000" cy="47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7783C2D-3813-4104-B5F8-A33101B23353}"/>
              </a:ext>
            </a:extLst>
          </p:cNvPr>
          <p:cNvSpPr/>
          <p:nvPr/>
        </p:nvSpPr>
        <p:spPr>
          <a:xfrm>
            <a:off x="2580773" y="2518089"/>
            <a:ext cx="1461837" cy="47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FFDF31-1710-45D4-9C7E-10652693FC0F}"/>
              </a:ext>
            </a:extLst>
          </p:cNvPr>
          <p:cNvSpPr/>
          <p:nvPr/>
        </p:nvSpPr>
        <p:spPr>
          <a:xfrm>
            <a:off x="2580773" y="3114943"/>
            <a:ext cx="1143001" cy="47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0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基本概念</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49</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sp>
        <p:nvSpPr>
          <p:cNvPr id="12" name="文本框 11">
            <a:extLst>
              <a:ext uri="{FF2B5EF4-FFF2-40B4-BE49-F238E27FC236}">
                <a16:creationId xmlns:a16="http://schemas.microsoft.com/office/drawing/2014/main" id="{32874095-4D04-4867-9AA9-7FEB224F9273}"/>
              </a:ext>
            </a:extLst>
          </p:cNvPr>
          <p:cNvSpPr txBox="1"/>
          <p:nvPr/>
        </p:nvSpPr>
        <p:spPr>
          <a:xfrm>
            <a:off x="1716846" y="875081"/>
            <a:ext cx="6873336" cy="584775"/>
          </a:xfrm>
          <a:prstGeom prst="rect">
            <a:avLst/>
          </a:prstGeom>
          <a:noFill/>
        </p:spPr>
        <p:txBody>
          <a:bodyPr wrap="square">
            <a:spAutoFit/>
          </a:bodyPr>
          <a:lstStyle/>
          <a:p>
            <a:r>
              <a:rPr lang="zh-CN" altLang="en-US" sz="3200" b="1" dirty="0">
                <a:solidFill>
                  <a:srgbClr val="003F69"/>
                </a:solidFill>
                <a:latin typeface="微软雅黑" panose="020B0503020204020204" pitchFamily="34" charset="-122"/>
                <a:ea typeface="微软雅黑" panose="020B0503020204020204" pitchFamily="34" charset="-122"/>
                <a:cs typeface="+mj-cs"/>
              </a:rPr>
              <a:t>树</a:t>
            </a:r>
          </a:p>
        </p:txBody>
      </p:sp>
      <p:sp>
        <p:nvSpPr>
          <p:cNvPr id="13" name="文本框 12">
            <a:extLst>
              <a:ext uri="{FF2B5EF4-FFF2-40B4-BE49-F238E27FC236}">
                <a16:creationId xmlns:a16="http://schemas.microsoft.com/office/drawing/2014/main" id="{53ADF720-10BC-469D-ADB0-0B53C9A31B8E}"/>
              </a:ext>
            </a:extLst>
          </p:cNvPr>
          <p:cNvSpPr txBox="1"/>
          <p:nvPr/>
        </p:nvSpPr>
        <p:spPr>
          <a:xfrm>
            <a:off x="1716846" y="1531949"/>
            <a:ext cx="6873336" cy="523220"/>
          </a:xfrm>
          <a:prstGeom prst="rect">
            <a:avLst/>
          </a:prstGeom>
          <a:noFill/>
        </p:spPr>
        <p:txBody>
          <a:bodyPr wrap="square">
            <a:spAutoFit/>
          </a:bodyPr>
          <a:lstStyle/>
          <a:p>
            <a:r>
              <a:rPr lang="zh-CN" altLang="en-US" sz="2800" b="1" dirty="0">
                <a:solidFill>
                  <a:srgbClr val="003F69"/>
                </a:solidFill>
                <a:latin typeface="微软雅黑" panose="020B0503020204020204" pitchFamily="34" charset="-122"/>
                <a:ea typeface="微软雅黑" panose="020B0503020204020204" pitchFamily="34" charset="-122"/>
                <a:cs typeface="+mj-cs"/>
              </a:rPr>
              <a:t>树是一种数据结构。</a:t>
            </a:r>
          </a:p>
        </p:txBody>
      </p:sp>
      <p:sp>
        <p:nvSpPr>
          <p:cNvPr id="14" name="文本框 13">
            <a:extLst>
              <a:ext uri="{FF2B5EF4-FFF2-40B4-BE49-F238E27FC236}">
                <a16:creationId xmlns:a16="http://schemas.microsoft.com/office/drawing/2014/main" id="{0A3343A1-D39B-40EB-A06E-D9419C1621E9}"/>
              </a:ext>
            </a:extLst>
          </p:cNvPr>
          <p:cNvSpPr txBox="1"/>
          <p:nvPr/>
        </p:nvSpPr>
        <p:spPr>
          <a:xfrm>
            <a:off x="4955900" y="1545035"/>
            <a:ext cx="4512779" cy="523220"/>
          </a:xfrm>
          <a:prstGeom prst="rect">
            <a:avLst/>
          </a:prstGeom>
          <a:noFill/>
        </p:spPr>
        <p:txBody>
          <a:bodyPr wrap="square">
            <a:spAutoFit/>
          </a:bodyPr>
          <a:lstStyle/>
          <a:p>
            <a:r>
              <a:rPr lang="zh-CN" altLang="en-US" sz="2800" b="1" dirty="0">
                <a:solidFill>
                  <a:srgbClr val="003F69"/>
                </a:solidFill>
                <a:latin typeface="微软雅黑" panose="020B0503020204020204" pitchFamily="34" charset="-122"/>
                <a:ea typeface="微软雅黑" panose="020B0503020204020204" pitchFamily="34" charset="-122"/>
                <a:cs typeface="+mj-cs"/>
              </a:rPr>
              <a:t>一连通的无回路的无向图。</a:t>
            </a:r>
          </a:p>
        </p:txBody>
      </p:sp>
      <p:pic>
        <p:nvPicPr>
          <p:cNvPr id="4" name="图片 3">
            <a:extLst>
              <a:ext uri="{FF2B5EF4-FFF2-40B4-BE49-F238E27FC236}">
                <a16:creationId xmlns:a16="http://schemas.microsoft.com/office/drawing/2014/main" id="{E82D47A9-8F99-48FC-B08D-88072356FC85}"/>
              </a:ext>
            </a:extLst>
          </p:cNvPr>
          <p:cNvPicPr>
            <a:picLocks noChangeAspect="1"/>
          </p:cNvPicPr>
          <p:nvPr/>
        </p:nvPicPr>
        <p:blipFill rotWithShape="1">
          <a:blip r:embed="rId3"/>
          <a:srcRect l="1" t="4078" r="83909" b="18041"/>
          <a:stretch/>
        </p:blipFill>
        <p:spPr>
          <a:xfrm>
            <a:off x="2772728" y="3195809"/>
            <a:ext cx="1019175" cy="2348211"/>
          </a:xfrm>
          <a:prstGeom prst="rect">
            <a:avLst/>
          </a:prstGeom>
        </p:spPr>
      </p:pic>
      <p:pic>
        <p:nvPicPr>
          <p:cNvPr id="15" name="图片 14">
            <a:extLst>
              <a:ext uri="{FF2B5EF4-FFF2-40B4-BE49-F238E27FC236}">
                <a16:creationId xmlns:a16="http://schemas.microsoft.com/office/drawing/2014/main" id="{3C2C0787-FB25-410C-81C8-E91863EE2D35}"/>
              </a:ext>
            </a:extLst>
          </p:cNvPr>
          <p:cNvPicPr>
            <a:picLocks noChangeAspect="1"/>
          </p:cNvPicPr>
          <p:nvPr/>
        </p:nvPicPr>
        <p:blipFill rotWithShape="1">
          <a:blip r:embed="rId3"/>
          <a:srcRect l="19992" r="58797" b="17625"/>
          <a:stretch/>
        </p:blipFill>
        <p:spPr>
          <a:xfrm>
            <a:off x="4186482" y="3060329"/>
            <a:ext cx="1343514" cy="2483691"/>
          </a:xfrm>
          <a:prstGeom prst="rect">
            <a:avLst/>
          </a:prstGeom>
        </p:spPr>
      </p:pic>
      <p:pic>
        <p:nvPicPr>
          <p:cNvPr id="20" name="图片 19">
            <a:extLst>
              <a:ext uri="{FF2B5EF4-FFF2-40B4-BE49-F238E27FC236}">
                <a16:creationId xmlns:a16="http://schemas.microsoft.com/office/drawing/2014/main" id="{A84F66C1-40EC-42B8-AF00-95370122CDCB}"/>
              </a:ext>
            </a:extLst>
          </p:cNvPr>
          <p:cNvPicPr>
            <a:picLocks noChangeAspect="1"/>
          </p:cNvPicPr>
          <p:nvPr/>
        </p:nvPicPr>
        <p:blipFill rotWithShape="1">
          <a:blip r:embed="rId3"/>
          <a:srcRect l="40903" r="-1"/>
          <a:stretch/>
        </p:blipFill>
        <p:spPr>
          <a:xfrm>
            <a:off x="6000751" y="2610272"/>
            <a:ext cx="3743325" cy="3015107"/>
          </a:xfrm>
          <a:prstGeom prst="rect">
            <a:avLst/>
          </a:prstGeom>
        </p:spPr>
      </p:pic>
      <p:sp>
        <p:nvSpPr>
          <p:cNvPr id="16" name="文本框 15">
            <a:extLst>
              <a:ext uri="{FF2B5EF4-FFF2-40B4-BE49-F238E27FC236}">
                <a16:creationId xmlns:a16="http://schemas.microsoft.com/office/drawing/2014/main" id="{FFC28B1A-0E56-445B-AA94-89C34370F39F}"/>
              </a:ext>
            </a:extLst>
          </p:cNvPr>
          <p:cNvSpPr txBox="1"/>
          <p:nvPr/>
        </p:nvSpPr>
        <p:spPr>
          <a:xfrm>
            <a:off x="1716846" y="2187719"/>
            <a:ext cx="7395128" cy="523220"/>
          </a:xfrm>
          <a:prstGeom prst="rect">
            <a:avLst/>
          </a:prstGeom>
          <a:noFill/>
        </p:spPr>
        <p:txBody>
          <a:bodyPr wrap="square">
            <a:spAutoFit/>
          </a:bodyPr>
          <a:lstStyle/>
          <a:p>
            <a:r>
              <a:rPr lang="zh-CN" altLang="en-US" sz="2800" b="1" dirty="0">
                <a:solidFill>
                  <a:srgbClr val="003F69"/>
                </a:solidFill>
                <a:latin typeface="微软雅黑" panose="020B0503020204020204" pitchFamily="34" charset="-122"/>
                <a:ea typeface="微软雅黑" panose="020B0503020204020204" pitchFamily="34" charset="-122"/>
                <a:cs typeface="+mj-cs"/>
              </a:rPr>
              <a:t>森林：一无回路的无向图。</a:t>
            </a:r>
          </a:p>
        </p:txBody>
      </p:sp>
    </p:spTree>
    <p:extLst>
      <p:ext uri="{BB962C8B-B14F-4D97-AF65-F5344CB8AC3E}">
        <p14:creationId xmlns:p14="http://schemas.microsoft.com/office/powerpoint/2010/main" val="4045740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a:t>
            </a:fld>
            <a:endParaRPr lang="zh-CN" altLang="en-US" dirty="0"/>
          </a:p>
        </p:txBody>
      </p:sp>
      <p:sp>
        <p:nvSpPr>
          <p:cNvPr id="10" name="文本框 9">
            <a:extLst>
              <a:ext uri="{FF2B5EF4-FFF2-40B4-BE49-F238E27FC236}">
                <a16:creationId xmlns:a16="http://schemas.microsoft.com/office/drawing/2014/main" id="{C0B1DAB5-A7A0-47DB-8CAB-21175918730C}"/>
              </a:ext>
            </a:extLst>
          </p:cNvPr>
          <p:cNvSpPr txBox="1"/>
          <p:nvPr/>
        </p:nvSpPr>
        <p:spPr>
          <a:xfrm>
            <a:off x="1620618" y="6413702"/>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2 </a:t>
            </a:r>
            <a:r>
              <a:rPr lang="zh-CN" altLang="en-US" sz="1400" dirty="0"/>
              <a:t>章</a:t>
            </a:r>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熵的综合计算</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6842E59-F86A-4835-AB1E-6EF782AAF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923" y="1184382"/>
            <a:ext cx="8660520" cy="4338477"/>
          </a:xfrm>
          <a:prstGeom prst="rect">
            <a:avLst/>
          </a:prstGeom>
        </p:spPr>
      </p:pic>
    </p:spTree>
    <p:extLst>
      <p:ext uri="{BB962C8B-B14F-4D97-AF65-F5344CB8AC3E}">
        <p14:creationId xmlns:p14="http://schemas.microsoft.com/office/powerpoint/2010/main" val="1544303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形式语言定义</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50</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6B666B29-FE28-462C-A13C-05CC125CA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560" y="1350305"/>
            <a:ext cx="8404860" cy="4157391"/>
          </a:xfrm>
          <a:prstGeom prst="rect">
            <a:avLst/>
          </a:prstGeom>
        </p:spPr>
      </p:pic>
    </p:spTree>
    <p:extLst>
      <p:ext uri="{BB962C8B-B14F-4D97-AF65-F5344CB8AC3E}">
        <p14:creationId xmlns:p14="http://schemas.microsoft.com/office/powerpoint/2010/main" val="4169929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自动机定义</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51</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5" name="图片 4">
            <a:extLst>
              <a:ext uri="{FF2B5EF4-FFF2-40B4-BE49-F238E27FC236}">
                <a16:creationId xmlns:a16="http://schemas.microsoft.com/office/drawing/2014/main" id="{B275B1D0-B6E0-4CD9-8438-072BE26CD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3" y="1566861"/>
            <a:ext cx="11243116" cy="3037523"/>
          </a:xfrm>
          <a:prstGeom prst="rect">
            <a:avLst/>
          </a:prstGeom>
        </p:spPr>
      </p:pic>
    </p:spTree>
    <p:extLst>
      <p:ext uri="{BB962C8B-B14F-4D97-AF65-F5344CB8AC3E}">
        <p14:creationId xmlns:p14="http://schemas.microsoft.com/office/powerpoint/2010/main" val="3913072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语料库定义</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52</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A782FA52-B6F9-48C2-B8EB-AB8BFF8136B6}"/>
              </a:ext>
            </a:extLst>
          </p:cNvPr>
          <p:cNvPicPr>
            <a:picLocks noChangeAspect="1"/>
          </p:cNvPicPr>
          <p:nvPr/>
        </p:nvPicPr>
        <p:blipFill>
          <a:blip r:embed="rId3"/>
          <a:stretch>
            <a:fillRect/>
          </a:stretch>
        </p:blipFill>
        <p:spPr>
          <a:xfrm>
            <a:off x="508156" y="914400"/>
            <a:ext cx="10618989" cy="2102770"/>
          </a:xfrm>
          <a:prstGeom prst="rect">
            <a:avLst/>
          </a:prstGeom>
        </p:spPr>
      </p:pic>
      <p:pic>
        <p:nvPicPr>
          <p:cNvPr id="7" name="图片 6">
            <a:extLst>
              <a:ext uri="{FF2B5EF4-FFF2-40B4-BE49-F238E27FC236}">
                <a16:creationId xmlns:a16="http://schemas.microsoft.com/office/drawing/2014/main" id="{28020DAB-CAE4-4E7C-81C0-6AAE06125B78}"/>
              </a:ext>
            </a:extLst>
          </p:cNvPr>
          <p:cNvPicPr>
            <a:picLocks noChangeAspect="1"/>
          </p:cNvPicPr>
          <p:nvPr/>
        </p:nvPicPr>
        <p:blipFill>
          <a:blip r:embed="rId4"/>
          <a:stretch>
            <a:fillRect/>
          </a:stretch>
        </p:blipFill>
        <p:spPr>
          <a:xfrm>
            <a:off x="508156" y="3286485"/>
            <a:ext cx="10643129" cy="1708596"/>
          </a:xfrm>
          <a:prstGeom prst="rect">
            <a:avLst/>
          </a:prstGeom>
        </p:spPr>
      </p:pic>
    </p:spTree>
    <p:extLst>
      <p:ext uri="{BB962C8B-B14F-4D97-AF65-F5344CB8AC3E}">
        <p14:creationId xmlns:p14="http://schemas.microsoft.com/office/powerpoint/2010/main" val="2498989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熵的概念</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53</a:t>
            </a:fld>
            <a:endParaRPr lang="zh-CN" altLang="en-US" dirty="0"/>
          </a:p>
        </p:txBody>
      </p:sp>
      <p:sp>
        <p:nvSpPr>
          <p:cNvPr id="13" name="Rectangle 3">
            <a:extLst>
              <a:ext uri="{FF2B5EF4-FFF2-40B4-BE49-F238E27FC236}">
                <a16:creationId xmlns:a16="http://schemas.microsoft.com/office/drawing/2014/main" id="{7DF8FC55-5C14-4918-95C5-C38F7EA3CD6F}"/>
              </a:ext>
            </a:extLst>
          </p:cNvPr>
          <p:cNvSpPr txBox="1">
            <a:spLocks noChangeArrowheads="1"/>
          </p:cNvSpPr>
          <p:nvPr/>
        </p:nvSpPr>
        <p:spPr bwMode="white">
          <a:xfrm>
            <a:off x="6362701" y="66708"/>
            <a:ext cx="2431659" cy="640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a:buFont typeface="Wingdings" pitchFamily="2" charset="2"/>
              <a:buNone/>
            </a:pPr>
            <a:r>
              <a:rPr lang="en-US" altLang="zh-CN" sz="2800" dirty="0">
                <a:solidFill>
                  <a:srgbClr val="003F69"/>
                </a:solidFill>
                <a:latin typeface="微软雅黑" panose="020B0503020204020204" pitchFamily="34" charset="-122"/>
                <a:ea typeface="微软雅黑" panose="020B0503020204020204" pitchFamily="34" charset="-122"/>
              </a:rPr>
              <a:t>Entropy</a:t>
            </a:r>
          </a:p>
        </p:txBody>
      </p:sp>
      <p:pic>
        <p:nvPicPr>
          <p:cNvPr id="2" name="图片 1">
            <a:extLst>
              <a:ext uri="{FF2B5EF4-FFF2-40B4-BE49-F238E27FC236}">
                <a16:creationId xmlns:a16="http://schemas.microsoft.com/office/drawing/2014/main" id="{DE1838E0-AACB-4F2A-A6C9-6BC9A7A56437}"/>
              </a:ext>
            </a:extLst>
          </p:cNvPr>
          <p:cNvPicPr>
            <a:picLocks noChangeAspect="1"/>
          </p:cNvPicPr>
          <p:nvPr/>
        </p:nvPicPr>
        <p:blipFill rotWithShape="1">
          <a:blip r:embed="rId3"/>
          <a:srcRect l="23385" t="18479" r="11154" b="18204"/>
          <a:stretch/>
        </p:blipFill>
        <p:spPr>
          <a:xfrm>
            <a:off x="4667470" y="1464427"/>
            <a:ext cx="2857061" cy="1554429"/>
          </a:xfrm>
          <a:prstGeom prst="rect">
            <a:avLst/>
          </a:prstGeom>
        </p:spPr>
      </p:pic>
      <p:pic>
        <p:nvPicPr>
          <p:cNvPr id="4" name="图片 3">
            <a:extLst>
              <a:ext uri="{FF2B5EF4-FFF2-40B4-BE49-F238E27FC236}">
                <a16:creationId xmlns:a16="http://schemas.microsoft.com/office/drawing/2014/main" id="{0645F583-CE3A-4F11-86CE-0BAFB536BFE9}"/>
              </a:ext>
            </a:extLst>
          </p:cNvPr>
          <p:cNvPicPr>
            <a:picLocks noChangeAspect="1"/>
          </p:cNvPicPr>
          <p:nvPr/>
        </p:nvPicPr>
        <p:blipFill rotWithShape="1">
          <a:blip r:embed="rId4"/>
          <a:srcRect l="8687" t="38611" r="7241" b="23823"/>
          <a:stretch/>
        </p:blipFill>
        <p:spPr>
          <a:xfrm>
            <a:off x="3233223" y="3280779"/>
            <a:ext cx="5725551" cy="1438421"/>
          </a:xfrm>
          <a:prstGeom prst="rect">
            <a:avLst/>
          </a:prstGeom>
        </p:spPr>
      </p:pic>
      <p:pic>
        <p:nvPicPr>
          <p:cNvPr id="14" name="图片 13">
            <a:extLst>
              <a:ext uri="{FF2B5EF4-FFF2-40B4-BE49-F238E27FC236}">
                <a16:creationId xmlns:a16="http://schemas.microsoft.com/office/drawing/2014/main" id="{44B66DE2-D83B-4A64-A66A-12A6CF708A42}"/>
              </a:ext>
            </a:extLst>
          </p:cNvPr>
          <p:cNvPicPr>
            <a:picLocks noChangeAspect="1"/>
          </p:cNvPicPr>
          <p:nvPr/>
        </p:nvPicPr>
        <p:blipFill rotWithShape="1">
          <a:blip r:embed="rId4"/>
          <a:srcRect l="8687" t="27205" r="7241" b="60487"/>
          <a:stretch/>
        </p:blipFill>
        <p:spPr>
          <a:xfrm>
            <a:off x="3233222" y="4788166"/>
            <a:ext cx="5725551" cy="471268"/>
          </a:xfrm>
          <a:prstGeom prst="rect">
            <a:avLst/>
          </a:prstGeom>
        </p:spPr>
      </p:pic>
      <p:sp>
        <p:nvSpPr>
          <p:cNvPr id="20" name="文本框 19">
            <a:extLst>
              <a:ext uri="{FF2B5EF4-FFF2-40B4-BE49-F238E27FC236}">
                <a16:creationId xmlns:a16="http://schemas.microsoft.com/office/drawing/2014/main" id="{DAAEF893-D224-4689-A661-BB9E5FB1A903}"/>
              </a:ext>
            </a:extLst>
          </p:cNvPr>
          <p:cNvSpPr txBox="1"/>
          <p:nvPr/>
        </p:nvSpPr>
        <p:spPr>
          <a:xfrm>
            <a:off x="9563859" y="3738379"/>
            <a:ext cx="110414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熵大</a:t>
            </a:r>
          </a:p>
        </p:txBody>
      </p:sp>
      <p:sp>
        <p:nvSpPr>
          <p:cNvPr id="21" name="文本框 20">
            <a:extLst>
              <a:ext uri="{FF2B5EF4-FFF2-40B4-BE49-F238E27FC236}">
                <a16:creationId xmlns:a16="http://schemas.microsoft.com/office/drawing/2014/main" id="{1885873C-B4E8-491A-BE8F-733D032FC727}"/>
              </a:ext>
            </a:extLst>
          </p:cNvPr>
          <p:cNvSpPr txBox="1"/>
          <p:nvPr/>
        </p:nvSpPr>
        <p:spPr>
          <a:xfrm>
            <a:off x="1620618" y="6206519"/>
            <a:ext cx="8233698" cy="584775"/>
          </a:xfrm>
          <a:prstGeom prst="rect">
            <a:avLst/>
          </a:prstGeom>
          <a:noFill/>
        </p:spPr>
        <p:txBody>
          <a:bodyPr wrap="square">
            <a:spAutoFit/>
          </a:bodyPr>
          <a:lstStyle/>
          <a:p>
            <a:r>
              <a:rPr lang="en-US" altLang="zh-CN" sz="1600" dirty="0"/>
              <a:t>https://fs.blog/2018/11/entropy/</a:t>
            </a:r>
          </a:p>
          <a:p>
            <a:r>
              <a:rPr lang="en-US" altLang="zh-CN" sz="1600" dirty="0"/>
              <a:t>https://study.com/academy/lesson/entropy-in-chemistry-definition-lesson.html</a:t>
            </a:r>
            <a:r>
              <a:rPr lang="zh-CN" altLang="en-US" sz="1600" dirty="0"/>
              <a:t>  </a:t>
            </a:r>
          </a:p>
        </p:txBody>
      </p:sp>
      <p:sp>
        <p:nvSpPr>
          <p:cNvPr id="15" name="文本框 14">
            <a:extLst>
              <a:ext uri="{FF2B5EF4-FFF2-40B4-BE49-F238E27FC236}">
                <a16:creationId xmlns:a16="http://schemas.microsoft.com/office/drawing/2014/main" id="{F121A6A6-B08B-4B36-B41C-1D77863200B8}"/>
              </a:ext>
            </a:extLst>
          </p:cNvPr>
          <p:cNvSpPr txBox="1"/>
          <p:nvPr/>
        </p:nvSpPr>
        <p:spPr>
          <a:xfrm>
            <a:off x="1274469" y="3738379"/>
            <a:ext cx="110414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熵小</a:t>
            </a:r>
          </a:p>
        </p:txBody>
      </p:sp>
      <p:cxnSp>
        <p:nvCxnSpPr>
          <p:cNvPr id="6" name="直接箭头连接符 5">
            <a:extLst>
              <a:ext uri="{FF2B5EF4-FFF2-40B4-BE49-F238E27FC236}">
                <a16:creationId xmlns:a16="http://schemas.microsoft.com/office/drawing/2014/main" id="{770C9281-234C-4D0E-8966-8F92694B6C0C}"/>
              </a:ext>
            </a:extLst>
          </p:cNvPr>
          <p:cNvCxnSpPr/>
          <p:nvPr/>
        </p:nvCxnSpPr>
        <p:spPr>
          <a:xfrm>
            <a:off x="1821449" y="5588758"/>
            <a:ext cx="88824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B05BA09A-28B8-45C2-A29F-01F42039A6AF}"/>
              </a:ext>
            </a:extLst>
          </p:cNvPr>
          <p:cNvSpPr txBox="1">
            <a:spLocks noChangeArrowheads="1"/>
          </p:cNvSpPr>
          <p:nvPr/>
        </p:nvSpPr>
        <p:spPr bwMode="white">
          <a:xfrm>
            <a:off x="4940489" y="5565852"/>
            <a:ext cx="3166281" cy="640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a:buFont typeface="Wingdings" pitchFamily="2" charset="2"/>
              <a:buNone/>
            </a:pPr>
            <a:r>
              <a:rPr lang="zh-CN" altLang="en-US" sz="2800" dirty="0">
                <a:solidFill>
                  <a:srgbClr val="003F69"/>
                </a:solidFill>
                <a:latin typeface="微软雅黑" panose="020B0503020204020204" pitchFamily="34" charset="-122"/>
                <a:ea typeface="微软雅黑" panose="020B0503020204020204" pitchFamily="34" charset="-122"/>
              </a:rPr>
              <a:t>随机变量分布增大</a:t>
            </a:r>
            <a:endParaRPr lang="en-US" altLang="zh-CN" sz="2800" dirty="0">
              <a:solidFill>
                <a:srgbClr val="003F6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243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联合熵定义</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5D73092-B0C2-46EC-8009-63E12E239AEC}"/>
              </a:ext>
            </a:extLst>
          </p:cNvPr>
          <p:cNvPicPr>
            <a:picLocks noChangeAspect="1"/>
          </p:cNvPicPr>
          <p:nvPr/>
        </p:nvPicPr>
        <p:blipFill>
          <a:blip r:embed="rId3"/>
          <a:stretch>
            <a:fillRect/>
          </a:stretch>
        </p:blipFill>
        <p:spPr>
          <a:xfrm>
            <a:off x="656941" y="1675475"/>
            <a:ext cx="11114600" cy="1900238"/>
          </a:xfrm>
          <a:prstGeom prst="rect">
            <a:avLst/>
          </a:prstGeom>
        </p:spPr>
      </p:pic>
    </p:spTree>
    <p:extLst>
      <p:ext uri="{BB962C8B-B14F-4D97-AF65-F5344CB8AC3E}">
        <p14:creationId xmlns:p14="http://schemas.microsoft.com/office/powerpoint/2010/main" val="4018455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概率图模型定义</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55</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5" name="图片 4">
            <a:extLst>
              <a:ext uri="{FF2B5EF4-FFF2-40B4-BE49-F238E27FC236}">
                <a16:creationId xmlns:a16="http://schemas.microsoft.com/office/drawing/2014/main" id="{BC46D220-3B14-406C-9DF7-DB878850CDC2}"/>
              </a:ext>
            </a:extLst>
          </p:cNvPr>
          <p:cNvPicPr>
            <a:picLocks noChangeAspect="1"/>
          </p:cNvPicPr>
          <p:nvPr/>
        </p:nvPicPr>
        <p:blipFill>
          <a:blip r:embed="rId3"/>
          <a:stretch>
            <a:fillRect/>
          </a:stretch>
        </p:blipFill>
        <p:spPr>
          <a:xfrm>
            <a:off x="121763" y="856747"/>
            <a:ext cx="11882434" cy="4001856"/>
          </a:xfrm>
          <a:prstGeom prst="rect">
            <a:avLst/>
          </a:prstGeom>
        </p:spPr>
      </p:pic>
    </p:spTree>
    <p:extLst>
      <p:ext uri="{BB962C8B-B14F-4D97-AF65-F5344CB8AC3E}">
        <p14:creationId xmlns:p14="http://schemas.microsoft.com/office/powerpoint/2010/main" val="2936191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句法结构分析作用</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56</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2A11321E-951D-4587-A510-B3E776253AC5}"/>
              </a:ext>
            </a:extLst>
          </p:cNvPr>
          <p:cNvPicPr>
            <a:picLocks noChangeAspect="1"/>
          </p:cNvPicPr>
          <p:nvPr/>
        </p:nvPicPr>
        <p:blipFill>
          <a:blip r:embed="rId3"/>
          <a:stretch>
            <a:fillRect/>
          </a:stretch>
        </p:blipFill>
        <p:spPr>
          <a:xfrm>
            <a:off x="1557438" y="856747"/>
            <a:ext cx="8809629" cy="4061726"/>
          </a:xfrm>
          <a:prstGeom prst="rect">
            <a:avLst/>
          </a:prstGeom>
        </p:spPr>
      </p:pic>
    </p:spTree>
    <p:extLst>
      <p:ext uri="{BB962C8B-B14F-4D97-AF65-F5344CB8AC3E}">
        <p14:creationId xmlns:p14="http://schemas.microsoft.com/office/powerpoint/2010/main" val="2574205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句法结构分析作用</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57</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5" name="图片 4">
            <a:extLst>
              <a:ext uri="{FF2B5EF4-FFF2-40B4-BE49-F238E27FC236}">
                <a16:creationId xmlns:a16="http://schemas.microsoft.com/office/drawing/2014/main" id="{9AC173D8-4714-42EF-8BA3-9FE544C42A74}"/>
              </a:ext>
            </a:extLst>
          </p:cNvPr>
          <p:cNvPicPr>
            <a:picLocks noChangeAspect="1"/>
          </p:cNvPicPr>
          <p:nvPr/>
        </p:nvPicPr>
        <p:blipFill>
          <a:blip r:embed="rId3"/>
          <a:stretch>
            <a:fillRect/>
          </a:stretch>
        </p:blipFill>
        <p:spPr>
          <a:xfrm>
            <a:off x="85725" y="1379220"/>
            <a:ext cx="12020550" cy="3181350"/>
          </a:xfrm>
          <a:prstGeom prst="rect">
            <a:avLst/>
          </a:prstGeom>
        </p:spPr>
      </p:pic>
    </p:spTree>
    <p:extLst>
      <p:ext uri="{BB962C8B-B14F-4D97-AF65-F5344CB8AC3E}">
        <p14:creationId xmlns:p14="http://schemas.microsoft.com/office/powerpoint/2010/main" val="2334946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微软雅黑" panose="020B0503020204020204" pitchFamily="34" charset="-122"/>
                <a:ea typeface="微软雅黑" panose="020B0503020204020204" pitchFamily="34" charset="-122"/>
              </a:rPr>
              <a:t>HMM&amp;CRF</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58</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57FDF103-FF2C-4A0D-B2C0-AC7E25092D6D}"/>
              </a:ext>
            </a:extLst>
          </p:cNvPr>
          <p:cNvPicPr>
            <a:picLocks noChangeAspect="1"/>
          </p:cNvPicPr>
          <p:nvPr/>
        </p:nvPicPr>
        <p:blipFill rotWithShape="1">
          <a:blip r:embed="rId3"/>
          <a:srcRect t="21570"/>
          <a:stretch/>
        </p:blipFill>
        <p:spPr>
          <a:xfrm>
            <a:off x="1620618" y="1635687"/>
            <a:ext cx="7473287" cy="3076664"/>
          </a:xfrm>
          <a:prstGeom prst="rect">
            <a:avLst/>
          </a:prstGeom>
        </p:spPr>
      </p:pic>
      <p:sp>
        <p:nvSpPr>
          <p:cNvPr id="12" name="文本框 11">
            <a:extLst>
              <a:ext uri="{FF2B5EF4-FFF2-40B4-BE49-F238E27FC236}">
                <a16:creationId xmlns:a16="http://schemas.microsoft.com/office/drawing/2014/main" id="{81EA1C41-E553-4385-9993-D4F13D28E64B}"/>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马尔可夫和条件随机场主要区别</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753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3999" y="-14955"/>
            <a:ext cx="4339884"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4290646" cy="777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chemeClr val="bg1"/>
                </a:solidFill>
                <a:latin typeface="微软雅黑" panose="020B0503020204020204" pitchFamily="34" charset="-122"/>
                <a:ea typeface="微软雅黑" panose="020B0503020204020204" pitchFamily="34" charset="-122"/>
              </a:rPr>
              <a:t>NLP</a:t>
            </a:r>
            <a:r>
              <a:rPr lang="zh-CN" altLang="en-US" sz="3200" b="1" dirty="0">
                <a:solidFill>
                  <a:schemeClr val="bg1"/>
                </a:solidFill>
                <a:latin typeface="微软雅黑" panose="020B0503020204020204" pitchFamily="34" charset="-122"/>
                <a:ea typeface="微软雅黑" panose="020B0503020204020204" pitchFamily="34" charset="-122"/>
              </a:rPr>
              <a:t>中概率图模型演变</a:t>
            </a:r>
            <a:endParaRPr lang="en-SG" sz="32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59</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5 </a:t>
            </a:r>
            <a:r>
              <a:rPr lang="zh-CN" altLang="en-US" sz="1400" dirty="0"/>
              <a:t>章</a:t>
            </a:r>
          </a:p>
        </p:txBody>
      </p:sp>
      <p:pic>
        <p:nvPicPr>
          <p:cNvPr id="4" name="图片 3">
            <a:extLst>
              <a:ext uri="{FF2B5EF4-FFF2-40B4-BE49-F238E27FC236}">
                <a16:creationId xmlns:a16="http://schemas.microsoft.com/office/drawing/2014/main" id="{29933506-F0FA-4A25-BE95-7878F3E1885F}"/>
              </a:ext>
            </a:extLst>
          </p:cNvPr>
          <p:cNvPicPr>
            <a:picLocks noChangeAspect="1"/>
          </p:cNvPicPr>
          <p:nvPr/>
        </p:nvPicPr>
        <p:blipFill>
          <a:blip r:embed="rId3"/>
          <a:stretch>
            <a:fillRect/>
          </a:stretch>
        </p:blipFill>
        <p:spPr>
          <a:xfrm>
            <a:off x="1637443" y="1544869"/>
            <a:ext cx="8775610" cy="4097840"/>
          </a:xfrm>
          <a:prstGeom prst="rect">
            <a:avLst/>
          </a:prstGeom>
        </p:spPr>
      </p:pic>
      <p:sp>
        <p:nvSpPr>
          <p:cNvPr id="12" name="文本框 11">
            <a:extLst>
              <a:ext uri="{FF2B5EF4-FFF2-40B4-BE49-F238E27FC236}">
                <a16:creationId xmlns:a16="http://schemas.microsoft.com/office/drawing/2014/main" id="{AEA7B60D-FB1A-4086-BA8D-ABADB2495A55}"/>
              </a:ext>
            </a:extLst>
          </p:cNvPr>
          <p:cNvSpPr txBox="1"/>
          <p:nvPr/>
        </p:nvSpPr>
        <p:spPr>
          <a:xfrm>
            <a:off x="3596164" y="2823140"/>
            <a:ext cx="831917"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FF0000"/>
                </a:solidFill>
              </a:rPr>
              <a:t>序列</a:t>
            </a:r>
          </a:p>
        </p:txBody>
      </p:sp>
      <p:sp>
        <p:nvSpPr>
          <p:cNvPr id="14" name="文本框 13">
            <a:extLst>
              <a:ext uri="{FF2B5EF4-FFF2-40B4-BE49-F238E27FC236}">
                <a16:creationId xmlns:a16="http://schemas.microsoft.com/office/drawing/2014/main" id="{4DC73BD4-337B-4079-8BC8-3D769CDB7F9E}"/>
              </a:ext>
            </a:extLst>
          </p:cNvPr>
          <p:cNvSpPr txBox="1"/>
          <p:nvPr/>
        </p:nvSpPr>
        <p:spPr>
          <a:xfrm>
            <a:off x="3596164" y="5181045"/>
            <a:ext cx="831917"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FF0000"/>
                </a:solidFill>
              </a:rPr>
              <a:t>序列</a:t>
            </a:r>
          </a:p>
        </p:txBody>
      </p:sp>
      <p:sp>
        <p:nvSpPr>
          <p:cNvPr id="15" name="文本框 14">
            <a:extLst>
              <a:ext uri="{FF2B5EF4-FFF2-40B4-BE49-F238E27FC236}">
                <a16:creationId xmlns:a16="http://schemas.microsoft.com/office/drawing/2014/main" id="{B06C0B60-DEAC-48E6-A66B-7CBBF7522828}"/>
              </a:ext>
            </a:extLst>
          </p:cNvPr>
          <p:cNvSpPr txBox="1"/>
          <p:nvPr/>
        </p:nvSpPr>
        <p:spPr>
          <a:xfrm>
            <a:off x="6975231" y="3064525"/>
            <a:ext cx="1135087"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FF0000"/>
                </a:solidFill>
              </a:rPr>
              <a:t>一般图</a:t>
            </a:r>
          </a:p>
        </p:txBody>
      </p:sp>
      <p:sp>
        <p:nvSpPr>
          <p:cNvPr id="21" name="文本框 20">
            <a:extLst>
              <a:ext uri="{FF2B5EF4-FFF2-40B4-BE49-F238E27FC236}">
                <a16:creationId xmlns:a16="http://schemas.microsoft.com/office/drawing/2014/main" id="{B2059D56-F56E-4397-984D-6493BD2FF28F}"/>
              </a:ext>
            </a:extLst>
          </p:cNvPr>
          <p:cNvSpPr txBox="1"/>
          <p:nvPr/>
        </p:nvSpPr>
        <p:spPr>
          <a:xfrm>
            <a:off x="6975231" y="5466593"/>
            <a:ext cx="1135087"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FF0000"/>
                </a:solidFill>
              </a:rPr>
              <a:t>一般图</a:t>
            </a:r>
          </a:p>
        </p:txBody>
      </p:sp>
      <p:sp>
        <p:nvSpPr>
          <p:cNvPr id="22" name="文本框 21">
            <a:extLst>
              <a:ext uri="{FF2B5EF4-FFF2-40B4-BE49-F238E27FC236}">
                <a16:creationId xmlns:a16="http://schemas.microsoft.com/office/drawing/2014/main" id="{218BEAF6-8E5E-4560-9B67-834DA2EF944C}"/>
              </a:ext>
            </a:extLst>
          </p:cNvPr>
          <p:cNvSpPr txBox="1"/>
          <p:nvPr/>
        </p:nvSpPr>
        <p:spPr>
          <a:xfrm>
            <a:off x="4741790" y="5566538"/>
            <a:ext cx="2338949"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0000FF"/>
                </a:solidFill>
              </a:rPr>
              <a:t>线性链式</a:t>
            </a:r>
            <a:r>
              <a:rPr lang="en-US" altLang="zh-CN" dirty="0">
                <a:solidFill>
                  <a:srgbClr val="0000FF"/>
                </a:solidFill>
              </a:rPr>
              <a:t>CRF</a:t>
            </a:r>
            <a:endParaRPr lang="zh-CN" altLang="en-US" dirty="0">
              <a:solidFill>
                <a:srgbClr val="0000FF"/>
              </a:solidFill>
            </a:endParaRPr>
          </a:p>
        </p:txBody>
      </p:sp>
      <p:sp>
        <p:nvSpPr>
          <p:cNvPr id="24" name="文本框 23">
            <a:extLst>
              <a:ext uri="{FF2B5EF4-FFF2-40B4-BE49-F238E27FC236}">
                <a16:creationId xmlns:a16="http://schemas.microsoft.com/office/drawing/2014/main" id="{77345CA6-DB25-417E-825A-BFE54A63C22E}"/>
              </a:ext>
            </a:extLst>
          </p:cNvPr>
          <p:cNvSpPr txBox="1"/>
          <p:nvPr/>
        </p:nvSpPr>
        <p:spPr>
          <a:xfrm>
            <a:off x="1669671" y="5566539"/>
            <a:ext cx="1417515"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0000FF"/>
                </a:solidFill>
              </a:rPr>
              <a:t>逻辑回归</a:t>
            </a:r>
          </a:p>
        </p:txBody>
      </p:sp>
      <p:sp>
        <p:nvSpPr>
          <p:cNvPr id="25" name="文本框 24">
            <a:extLst>
              <a:ext uri="{FF2B5EF4-FFF2-40B4-BE49-F238E27FC236}">
                <a16:creationId xmlns:a16="http://schemas.microsoft.com/office/drawing/2014/main" id="{71752219-0E52-4A54-8389-D06CE84D4495}"/>
              </a:ext>
            </a:extLst>
          </p:cNvPr>
          <p:cNvSpPr txBox="1"/>
          <p:nvPr/>
        </p:nvSpPr>
        <p:spPr>
          <a:xfrm>
            <a:off x="8735343" y="5549094"/>
            <a:ext cx="1414781"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0000FF"/>
                </a:solidFill>
              </a:rPr>
              <a:t>一般</a:t>
            </a:r>
            <a:r>
              <a:rPr lang="en-US" altLang="zh-CN" dirty="0">
                <a:solidFill>
                  <a:srgbClr val="0000FF"/>
                </a:solidFill>
              </a:rPr>
              <a:t>CRF</a:t>
            </a:r>
            <a:endParaRPr lang="zh-CN" altLang="en-US" dirty="0">
              <a:solidFill>
                <a:srgbClr val="0000FF"/>
              </a:solidFill>
            </a:endParaRPr>
          </a:p>
        </p:txBody>
      </p:sp>
      <p:sp>
        <p:nvSpPr>
          <p:cNvPr id="26" name="文本框 25">
            <a:extLst>
              <a:ext uri="{FF2B5EF4-FFF2-40B4-BE49-F238E27FC236}">
                <a16:creationId xmlns:a16="http://schemas.microsoft.com/office/drawing/2014/main" id="{CAFA1BCA-EEE8-470D-9182-1A5F6DED2348}"/>
              </a:ext>
            </a:extLst>
          </p:cNvPr>
          <p:cNvSpPr txBox="1"/>
          <p:nvPr/>
        </p:nvSpPr>
        <p:spPr>
          <a:xfrm>
            <a:off x="1524001" y="3039592"/>
            <a:ext cx="1797833"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0000FF"/>
                </a:solidFill>
              </a:rPr>
              <a:t>朴素贝叶斯</a:t>
            </a:r>
          </a:p>
        </p:txBody>
      </p:sp>
      <p:sp>
        <p:nvSpPr>
          <p:cNvPr id="27" name="文本框 26">
            <a:extLst>
              <a:ext uri="{FF2B5EF4-FFF2-40B4-BE49-F238E27FC236}">
                <a16:creationId xmlns:a16="http://schemas.microsoft.com/office/drawing/2014/main" id="{3F435645-1723-40F3-AC2E-CBC2AF2E9BA3}"/>
              </a:ext>
            </a:extLst>
          </p:cNvPr>
          <p:cNvSpPr txBox="1"/>
          <p:nvPr/>
        </p:nvSpPr>
        <p:spPr>
          <a:xfrm>
            <a:off x="8414032" y="2966434"/>
            <a:ext cx="2057401" cy="461665"/>
          </a:xfrm>
          <a:prstGeom prst="rect">
            <a:avLst/>
          </a:prstGeom>
          <a:noFill/>
        </p:spPr>
        <p:txBody>
          <a:bodyPr wrap="square">
            <a:spAutoFit/>
          </a:bodyPr>
          <a:lstStyle>
            <a:defPPr>
              <a:defRPr lang="en-US"/>
            </a:defPPr>
            <a:lvl1pPr>
              <a:defRPr sz="2400" b="1">
                <a:solidFill>
                  <a:srgbClr val="003F69"/>
                </a:solidFill>
                <a:latin typeface="微软雅黑" panose="020B0503020204020204" pitchFamily="34" charset="-122"/>
                <a:ea typeface="微软雅黑" panose="020B0503020204020204" pitchFamily="34" charset="-122"/>
                <a:cs typeface="+mj-cs"/>
              </a:defRPr>
            </a:lvl1pPr>
          </a:lstStyle>
          <a:p>
            <a:r>
              <a:rPr lang="zh-CN" altLang="en-US" dirty="0">
                <a:solidFill>
                  <a:srgbClr val="0000FF"/>
                </a:solidFill>
              </a:rPr>
              <a:t>生成式有向图</a:t>
            </a:r>
          </a:p>
        </p:txBody>
      </p:sp>
      <p:sp>
        <p:nvSpPr>
          <p:cNvPr id="5" name="矩形 4">
            <a:extLst>
              <a:ext uri="{FF2B5EF4-FFF2-40B4-BE49-F238E27FC236}">
                <a16:creationId xmlns:a16="http://schemas.microsoft.com/office/drawing/2014/main" id="{55B7DEBD-F3CE-4043-A8C0-3E9DC81162E4}"/>
              </a:ext>
            </a:extLst>
          </p:cNvPr>
          <p:cNvSpPr/>
          <p:nvPr/>
        </p:nvSpPr>
        <p:spPr>
          <a:xfrm>
            <a:off x="1977684" y="1028489"/>
            <a:ext cx="647113" cy="461665"/>
          </a:xfrm>
          <a:prstGeom prst="rect">
            <a:avLst/>
          </a:prstGeom>
          <a:solidFill>
            <a:srgbClr val="003F69"/>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点</a:t>
            </a:r>
          </a:p>
        </p:txBody>
      </p:sp>
      <p:sp>
        <p:nvSpPr>
          <p:cNvPr id="28" name="矩形 27">
            <a:extLst>
              <a:ext uri="{FF2B5EF4-FFF2-40B4-BE49-F238E27FC236}">
                <a16:creationId xmlns:a16="http://schemas.microsoft.com/office/drawing/2014/main" id="{8F37F6A8-0BC7-4EE2-8DD9-98B9AF03A631}"/>
              </a:ext>
            </a:extLst>
          </p:cNvPr>
          <p:cNvSpPr/>
          <p:nvPr/>
        </p:nvSpPr>
        <p:spPr>
          <a:xfrm>
            <a:off x="5559572" y="1028489"/>
            <a:ext cx="647113" cy="461665"/>
          </a:xfrm>
          <a:prstGeom prst="rect">
            <a:avLst/>
          </a:prstGeom>
          <a:solidFill>
            <a:srgbClr val="003F69"/>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线</a:t>
            </a:r>
          </a:p>
        </p:txBody>
      </p:sp>
      <p:sp>
        <p:nvSpPr>
          <p:cNvPr id="29" name="矩形 28">
            <a:extLst>
              <a:ext uri="{FF2B5EF4-FFF2-40B4-BE49-F238E27FC236}">
                <a16:creationId xmlns:a16="http://schemas.microsoft.com/office/drawing/2014/main" id="{FCE44E45-D1AE-47B6-B240-E2A0AE1486AA}"/>
              </a:ext>
            </a:extLst>
          </p:cNvPr>
          <p:cNvSpPr/>
          <p:nvPr/>
        </p:nvSpPr>
        <p:spPr>
          <a:xfrm>
            <a:off x="8977336" y="1036265"/>
            <a:ext cx="647113" cy="461665"/>
          </a:xfrm>
          <a:prstGeom prst="rect">
            <a:avLst/>
          </a:prstGeom>
          <a:solidFill>
            <a:srgbClr val="003F69"/>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图</a:t>
            </a:r>
          </a:p>
        </p:txBody>
      </p:sp>
      <p:sp>
        <p:nvSpPr>
          <p:cNvPr id="23" name="文本框 22">
            <a:extLst>
              <a:ext uri="{FF2B5EF4-FFF2-40B4-BE49-F238E27FC236}">
                <a16:creationId xmlns:a16="http://schemas.microsoft.com/office/drawing/2014/main" id="{D8949191-A20D-4535-9228-8F8E74C8B77E}"/>
              </a:ext>
            </a:extLst>
          </p:cNvPr>
          <p:cNvSpPr txBox="1"/>
          <p:nvPr/>
        </p:nvSpPr>
        <p:spPr>
          <a:xfrm>
            <a:off x="6096000" y="112958"/>
            <a:ext cx="5476217" cy="52322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帮助理解上一页，不是主要内容</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23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6</a:t>
            </a:fld>
            <a:endParaRPr lang="zh-CN" altLang="en-US" dirty="0"/>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熵的综合计算</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43BA5CE-228C-44B9-819F-E3F1A41C9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619" y="946467"/>
            <a:ext cx="8788527" cy="4772051"/>
          </a:xfrm>
          <a:prstGeom prst="rect">
            <a:avLst/>
          </a:prstGeom>
        </p:spPr>
      </p:pic>
      <p:sp>
        <p:nvSpPr>
          <p:cNvPr id="8" name="矩形 7">
            <a:extLst>
              <a:ext uri="{FF2B5EF4-FFF2-40B4-BE49-F238E27FC236}">
                <a16:creationId xmlns:a16="http://schemas.microsoft.com/office/drawing/2014/main" id="{92CB1E59-F77D-4F9A-9D5C-8C6DBC0FB5E5}"/>
              </a:ext>
            </a:extLst>
          </p:cNvPr>
          <p:cNvSpPr/>
          <p:nvPr/>
        </p:nvSpPr>
        <p:spPr>
          <a:xfrm>
            <a:off x="8451068" y="3429000"/>
            <a:ext cx="1588283" cy="168402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计算结果</a:t>
            </a:r>
          </a:p>
        </p:txBody>
      </p:sp>
      <p:sp>
        <p:nvSpPr>
          <p:cNvPr id="9" name="矩形 8">
            <a:extLst>
              <a:ext uri="{FF2B5EF4-FFF2-40B4-BE49-F238E27FC236}">
                <a16:creationId xmlns:a16="http://schemas.microsoft.com/office/drawing/2014/main" id="{1366BF9B-4422-4220-816E-2024A2271921}"/>
              </a:ext>
            </a:extLst>
          </p:cNvPr>
          <p:cNvSpPr/>
          <p:nvPr/>
        </p:nvSpPr>
        <p:spPr>
          <a:xfrm>
            <a:off x="3435350" y="4945380"/>
            <a:ext cx="4946650" cy="62484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计算结果</a:t>
            </a:r>
          </a:p>
        </p:txBody>
      </p:sp>
      <p:sp>
        <p:nvSpPr>
          <p:cNvPr id="12" name="文本框 11">
            <a:extLst>
              <a:ext uri="{FF2B5EF4-FFF2-40B4-BE49-F238E27FC236}">
                <a16:creationId xmlns:a16="http://schemas.microsoft.com/office/drawing/2014/main" id="{CDAB063E-F375-45AD-8109-83F40E39E14D}"/>
              </a:ext>
            </a:extLst>
          </p:cNvPr>
          <p:cNvSpPr txBox="1"/>
          <p:nvPr/>
        </p:nvSpPr>
        <p:spPr>
          <a:xfrm>
            <a:off x="829173" y="5885069"/>
            <a:ext cx="10944022" cy="830997"/>
          </a:xfrm>
          <a:prstGeom prst="rect">
            <a:avLst/>
          </a:prstGeom>
          <a:noFill/>
        </p:spPr>
        <p:txBody>
          <a:bodyPr wrap="none" rtlCol="0">
            <a:spAutoFit/>
          </a:bodyPr>
          <a:lstStyle/>
          <a:p>
            <a:r>
              <a:rPr lang="zh-CN" altLang="en-US" sz="2400" b="1" dirty="0">
                <a:solidFill>
                  <a:srgbClr val="003F69"/>
                </a:solidFill>
              </a:rPr>
              <a:t>要求求出元音和辅音的边缘概率、辅音的熵</a:t>
            </a:r>
            <a:r>
              <a:rPr lang="en-US" altLang="zh-CN" sz="2400" b="1" dirty="0">
                <a:solidFill>
                  <a:srgbClr val="003F69"/>
                </a:solidFill>
              </a:rPr>
              <a:t>H(C)</a:t>
            </a:r>
            <a:r>
              <a:rPr lang="zh-CN" altLang="en-US" sz="2400" b="1" dirty="0">
                <a:solidFill>
                  <a:srgbClr val="003F69"/>
                </a:solidFill>
              </a:rPr>
              <a:t>、辅音条件下元音的熵</a:t>
            </a:r>
            <a:r>
              <a:rPr lang="en-US" altLang="zh-CN" sz="2400" b="1" dirty="0">
                <a:solidFill>
                  <a:srgbClr val="003F69"/>
                </a:solidFill>
              </a:rPr>
              <a:t>H(V|C)</a:t>
            </a:r>
            <a:r>
              <a:rPr lang="zh-CN" altLang="en-US" sz="2400" b="1" dirty="0">
                <a:solidFill>
                  <a:srgbClr val="003F69"/>
                </a:solidFill>
              </a:rPr>
              <a:t>，</a:t>
            </a:r>
            <a:endParaRPr lang="en-US" altLang="zh-CN" sz="2400" b="1" dirty="0">
              <a:solidFill>
                <a:srgbClr val="003F69"/>
              </a:solidFill>
            </a:endParaRPr>
          </a:p>
          <a:p>
            <a:r>
              <a:rPr lang="zh-CN" altLang="en-US" sz="2400" b="1" dirty="0">
                <a:solidFill>
                  <a:srgbClr val="003F69"/>
                </a:solidFill>
              </a:rPr>
              <a:t>要写除公式计算过程，求解方法不唯一，请参考书。</a:t>
            </a:r>
            <a:endParaRPr lang="en-US" altLang="zh-CN" sz="2400" b="1" dirty="0">
              <a:solidFill>
                <a:srgbClr val="003F69"/>
              </a:solidFill>
            </a:endParaRPr>
          </a:p>
        </p:txBody>
      </p:sp>
    </p:spTree>
    <p:extLst>
      <p:ext uri="{BB962C8B-B14F-4D97-AF65-F5344CB8AC3E}">
        <p14:creationId xmlns:p14="http://schemas.microsoft.com/office/powerpoint/2010/main" val="17762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NLP2018_Chp_07_MorphologicalAnalyis_and_POSTagging_页面_110">
            <a:extLst>
              <a:ext uri="{FF2B5EF4-FFF2-40B4-BE49-F238E27FC236}">
                <a16:creationId xmlns:a16="http://schemas.microsoft.com/office/drawing/2014/main" id="{B6BBA522-FB6D-439F-8D03-49DFDD147388}"/>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t="22922" b="10229"/>
          <a:stretch/>
        </p:blipFill>
        <p:spPr>
          <a:xfrm>
            <a:off x="1943115" y="1572016"/>
            <a:ext cx="8305801" cy="4584526"/>
          </a:xfrm>
          <a:prstGeom prst="rect">
            <a:avLst/>
          </a:prstGeom>
        </p:spPr>
      </p:pic>
      <p:sp>
        <p:nvSpPr>
          <p:cNvPr id="4" name="矩形 3">
            <a:extLst>
              <a:ext uri="{FF2B5EF4-FFF2-40B4-BE49-F238E27FC236}">
                <a16:creationId xmlns:a16="http://schemas.microsoft.com/office/drawing/2014/main" id="{259BCBA3-6FD8-4D19-A50A-4D08E0575900}"/>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16">
            <a:extLst>
              <a:ext uri="{FF2B5EF4-FFF2-40B4-BE49-F238E27FC236}">
                <a16:creationId xmlns:a16="http://schemas.microsoft.com/office/drawing/2014/main" id="{54B15A4C-6AE0-47E4-B9BD-667C8D738844}"/>
              </a:ext>
            </a:extLst>
          </p:cNvPr>
          <p:cNvSpPr/>
          <p:nvPr/>
        </p:nvSpPr>
        <p:spPr>
          <a:xfrm>
            <a:off x="1523999" y="-14955"/>
            <a:ext cx="4202484"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E0AFD29A-9A53-4438-A5DD-B9E64F45E03E}"/>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7</a:t>
            </a:r>
            <a:r>
              <a:rPr lang="zh-CN" altLang="en-US" sz="1400" dirty="0"/>
              <a:t>章</a:t>
            </a:r>
          </a:p>
        </p:txBody>
      </p:sp>
      <p:sp>
        <p:nvSpPr>
          <p:cNvPr id="7" name="Title 1">
            <a:extLst>
              <a:ext uri="{FF2B5EF4-FFF2-40B4-BE49-F238E27FC236}">
                <a16:creationId xmlns:a16="http://schemas.microsoft.com/office/drawing/2014/main" id="{338D699F-3B96-45DD-8947-03A82E975A8C}"/>
              </a:ext>
            </a:extLst>
          </p:cNvPr>
          <p:cNvSpPr txBox="1">
            <a:spLocks/>
          </p:cNvSpPr>
          <p:nvPr/>
        </p:nvSpPr>
        <p:spPr>
          <a:xfrm>
            <a:off x="1524000" y="31984"/>
            <a:ext cx="4202483"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7.7 </a:t>
            </a:r>
            <a:r>
              <a:rPr lang="zh-CN" altLang="en-US" sz="3200" b="1" dirty="0">
                <a:solidFill>
                  <a:schemeClr val="bg1"/>
                </a:solidFill>
                <a:latin typeface="微软雅黑" panose="020B0503020204020204" pitchFamily="34" charset="-122"/>
                <a:ea typeface="微软雅黑" panose="020B0503020204020204" pitchFamily="34" charset="-122"/>
              </a:rPr>
              <a:t>词性标注概述</a:t>
            </a:r>
          </a:p>
        </p:txBody>
      </p:sp>
    </p:spTree>
    <p:extLst>
      <p:ext uri="{BB962C8B-B14F-4D97-AF65-F5344CB8AC3E}">
        <p14:creationId xmlns:p14="http://schemas.microsoft.com/office/powerpoint/2010/main" val="1883380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NLP2018_Chp_07_MorphologicalAnalyis_and_POSTagging_页面_112">
            <a:extLst>
              <a:ext uri="{FF2B5EF4-FFF2-40B4-BE49-F238E27FC236}">
                <a16:creationId xmlns:a16="http://schemas.microsoft.com/office/drawing/2014/main" id="{AFE61D79-921B-4CFA-8223-92454D5A96EA}"/>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t="23653" b="11873"/>
          <a:stretch/>
        </p:blipFill>
        <p:spPr>
          <a:xfrm>
            <a:off x="1943115" y="1622122"/>
            <a:ext cx="8305801" cy="4421687"/>
          </a:xfrm>
          <a:prstGeom prst="rect">
            <a:avLst/>
          </a:prstGeom>
        </p:spPr>
      </p:pic>
      <p:sp>
        <p:nvSpPr>
          <p:cNvPr id="4" name="矩形 3">
            <a:extLst>
              <a:ext uri="{FF2B5EF4-FFF2-40B4-BE49-F238E27FC236}">
                <a16:creationId xmlns:a16="http://schemas.microsoft.com/office/drawing/2014/main" id="{91EB614E-BBCD-4B50-9D8A-E1E3B8CBCC6E}"/>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16">
            <a:extLst>
              <a:ext uri="{FF2B5EF4-FFF2-40B4-BE49-F238E27FC236}">
                <a16:creationId xmlns:a16="http://schemas.microsoft.com/office/drawing/2014/main" id="{E80A0296-B085-4F7E-B594-898056802827}"/>
              </a:ext>
            </a:extLst>
          </p:cNvPr>
          <p:cNvSpPr/>
          <p:nvPr/>
        </p:nvSpPr>
        <p:spPr>
          <a:xfrm>
            <a:off x="1523999" y="-14955"/>
            <a:ext cx="4202484"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11CA907-9722-406E-B838-BEBB4403F4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7</a:t>
            </a:r>
            <a:r>
              <a:rPr lang="zh-CN" altLang="en-US" sz="1400" dirty="0"/>
              <a:t>章</a:t>
            </a:r>
          </a:p>
        </p:txBody>
      </p:sp>
      <p:sp>
        <p:nvSpPr>
          <p:cNvPr id="7" name="Title 1">
            <a:extLst>
              <a:ext uri="{FF2B5EF4-FFF2-40B4-BE49-F238E27FC236}">
                <a16:creationId xmlns:a16="http://schemas.microsoft.com/office/drawing/2014/main" id="{670D4BF6-9181-4F24-9825-21D11A58363A}"/>
              </a:ext>
            </a:extLst>
          </p:cNvPr>
          <p:cNvSpPr txBox="1">
            <a:spLocks/>
          </p:cNvSpPr>
          <p:nvPr/>
        </p:nvSpPr>
        <p:spPr>
          <a:xfrm>
            <a:off x="1524000" y="31984"/>
            <a:ext cx="4202483"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7.7 </a:t>
            </a:r>
            <a:r>
              <a:rPr lang="zh-CN" altLang="en-US" sz="3200" b="1" dirty="0">
                <a:solidFill>
                  <a:schemeClr val="bg1"/>
                </a:solidFill>
                <a:latin typeface="微软雅黑" panose="020B0503020204020204" pitchFamily="34" charset="-122"/>
                <a:ea typeface="微软雅黑" panose="020B0503020204020204" pitchFamily="34" charset="-122"/>
              </a:rPr>
              <a:t>词性标注概述</a:t>
            </a:r>
          </a:p>
        </p:txBody>
      </p:sp>
      <p:sp>
        <p:nvSpPr>
          <p:cNvPr id="8" name="文本框 7">
            <a:extLst>
              <a:ext uri="{FF2B5EF4-FFF2-40B4-BE49-F238E27FC236}">
                <a16:creationId xmlns:a16="http://schemas.microsoft.com/office/drawing/2014/main" id="{6864D1A6-91BA-40D9-BA5E-62896CB321BC}"/>
              </a:ext>
            </a:extLst>
          </p:cNvPr>
          <p:cNvSpPr txBox="1"/>
          <p:nvPr/>
        </p:nvSpPr>
        <p:spPr>
          <a:xfrm>
            <a:off x="6096000" y="112958"/>
            <a:ext cx="5476217" cy="52322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帮助理解上一页，不是主要内容</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8758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EB614E-BBCD-4B50-9D8A-E1E3B8CBCC6E}"/>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16">
            <a:extLst>
              <a:ext uri="{FF2B5EF4-FFF2-40B4-BE49-F238E27FC236}">
                <a16:creationId xmlns:a16="http://schemas.microsoft.com/office/drawing/2014/main" id="{E80A0296-B085-4F7E-B594-898056802827}"/>
              </a:ext>
            </a:extLst>
          </p:cNvPr>
          <p:cNvSpPr/>
          <p:nvPr/>
        </p:nvSpPr>
        <p:spPr>
          <a:xfrm>
            <a:off x="1523999" y="-14955"/>
            <a:ext cx="4202484"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11CA907-9722-406E-B838-BEBB4403F4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7</a:t>
            </a:r>
            <a:r>
              <a:rPr lang="zh-CN" altLang="en-US" sz="1400" dirty="0"/>
              <a:t>章</a:t>
            </a:r>
          </a:p>
        </p:txBody>
      </p:sp>
      <p:sp>
        <p:nvSpPr>
          <p:cNvPr id="7" name="Title 1">
            <a:extLst>
              <a:ext uri="{FF2B5EF4-FFF2-40B4-BE49-F238E27FC236}">
                <a16:creationId xmlns:a16="http://schemas.microsoft.com/office/drawing/2014/main" id="{670D4BF6-9181-4F24-9825-21D11A58363A}"/>
              </a:ext>
            </a:extLst>
          </p:cNvPr>
          <p:cNvSpPr txBox="1">
            <a:spLocks/>
          </p:cNvSpPr>
          <p:nvPr/>
        </p:nvSpPr>
        <p:spPr>
          <a:xfrm>
            <a:off x="1524000" y="31984"/>
            <a:ext cx="4202483"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句法分析方法</a:t>
            </a:r>
          </a:p>
        </p:txBody>
      </p:sp>
      <p:sp>
        <p:nvSpPr>
          <p:cNvPr id="9" name="文本框 8">
            <a:extLst>
              <a:ext uri="{FF2B5EF4-FFF2-40B4-BE49-F238E27FC236}">
                <a16:creationId xmlns:a16="http://schemas.microsoft.com/office/drawing/2014/main" id="{FB2CF5B1-CCAC-44FC-8F9D-AA82B007B3BB}"/>
              </a:ext>
            </a:extLst>
          </p:cNvPr>
          <p:cNvSpPr txBox="1"/>
          <p:nvPr/>
        </p:nvSpPr>
        <p:spPr>
          <a:xfrm>
            <a:off x="2529954" y="1741059"/>
            <a:ext cx="6097136" cy="2246769"/>
          </a:xfrm>
          <a:prstGeom prst="rect">
            <a:avLst/>
          </a:prstGeom>
          <a:noFill/>
        </p:spPr>
        <p:txBody>
          <a:bodyPr wrap="square">
            <a:spAutoFit/>
          </a:bodyPr>
          <a:lstStyle/>
          <a:p>
            <a:r>
              <a:rPr lang="zh-CN" altLang="en-US" sz="2800" b="0" i="0" u="none" strike="noStrike" baseline="0" dirty="0">
                <a:solidFill>
                  <a:srgbClr val="000000"/>
                </a:solidFill>
                <a:latin typeface="宋体" panose="02010600030101010101" pitchFamily="2" charset="-122"/>
                <a:ea typeface="宋体" panose="02010600030101010101" pitchFamily="2" charset="-122"/>
              </a:rPr>
              <a:t>句法分析的常用算法有</a:t>
            </a:r>
            <a:r>
              <a:rPr lang="en-US" altLang="zh-CN" sz="2800" b="0" i="0" u="none" strike="noStrike" baseline="0" dirty="0">
                <a:solidFill>
                  <a:srgbClr val="000000"/>
                </a:solidFill>
                <a:latin typeface="宋体" panose="02010600030101010101" pitchFamily="2" charset="-122"/>
                <a:ea typeface="宋体" panose="02010600030101010101" pitchFamily="2" charset="-122"/>
              </a:rPr>
              <a:t>:</a:t>
            </a:r>
          </a:p>
          <a:p>
            <a:r>
              <a:rPr lang="zh-CN" altLang="en-US" sz="2800" b="0" i="0" u="none" strike="noStrike" baseline="0" dirty="0">
                <a:solidFill>
                  <a:srgbClr val="000000"/>
                </a:solidFill>
                <a:latin typeface="宋体" panose="02010600030101010101" pitchFamily="2" charset="-122"/>
                <a:ea typeface="宋体" panose="02010600030101010101" pitchFamily="2" charset="-122"/>
              </a:rPr>
              <a:t>自顶向下回溯算法、</a:t>
            </a:r>
            <a:endParaRPr lang="en-US" altLang="zh-CN" sz="2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2800" b="0" i="0" u="none" strike="noStrike" baseline="0" dirty="0">
                <a:solidFill>
                  <a:srgbClr val="000000"/>
                </a:solidFill>
                <a:latin typeface="宋体" panose="02010600030101010101" pitchFamily="2" charset="-122"/>
                <a:ea typeface="宋体" panose="02010600030101010101" pitchFamily="2" charset="-122"/>
              </a:rPr>
              <a:t>自底向上并行算法、</a:t>
            </a:r>
            <a:endParaRPr lang="en-US" altLang="zh-CN" sz="2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2800" b="0" i="0" u="none" strike="noStrike" baseline="0" dirty="0">
                <a:solidFill>
                  <a:srgbClr val="000000"/>
                </a:solidFill>
                <a:latin typeface="宋体" panose="02010600030101010101" pitchFamily="2" charset="-122"/>
                <a:ea typeface="宋体" panose="02010600030101010101" pitchFamily="2" charset="-122"/>
              </a:rPr>
              <a:t>富田算法、</a:t>
            </a:r>
            <a:endParaRPr lang="en-US" altLang="zh-CN" sz="2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2800" b="0" i="0" u="none" strike="noStrike" baseline="0" dirty="0">
                <a:solidFill>
                  <a:srgbClr val="000000"/>
                </a:solidFill>
                <a:latin typeface="宋体" panose="02010600030101010101" pitchFamily="2" charset="-122"/>
                <a:ea typeface="宋体" panose="02010600030101010101" pitchFamily="2" charset="-122"/>
              </a:rPr>
              <a:t>左角分析算法等</a:t>
            </a:r>
            <a:endParaRPr lang="zh-CN" altLang="en-US" sz="2800" dirty="0"/>
          </a:p>
        </p:txBody>
      </p:sp>
    </p:spTree>
    <p:extLst>
      <p:ext uri="{BB962C8B-B14F-4D97-AF65-F5344CB8AC3E}">
        <p14:creationId xmlns:p14="http://schemas.microsoft.com/office/powerpoint/2010/main" val="136643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EB614E-BBCD-4B50-9D8A-E1E3B8CBCC6E}"/>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16">
            <a:extLst>
              <a:ext uri="{FF2B5EF4-FFF2-40B4-BE49-F238E27FC236}">
                <a16:creationId xmlns:a16="http://schemas.microsoft.com/office/drawing/2014/main" id="{E80A0296-B085-4F7E-B594-898056802827}"/>
              </a:ext>
            </a:extLst>
          </p:cNvPr>
          <p:cNvSpPr/>
          <p:nvPr/>
        </p:nvSpPr>
        <p:spPr>
          <a:xfrm>
            <a:off x="1523999" y="-14955"/>
            <a:ext cx="4202484"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11CA907-9722-406E-B838-BEBB4403F4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7</a:t>
            </a:r>
            <a:r>
              <a:rPr lang="zh-CN" altLang="en-US" sz="1400" dirty="0"/>
              <a:t>章</a:t>
            </a:r>
          </a:p>
        </p:txBody>
      </p:sp>
      <p:sp>
        <p:nvSpPr>
          <p:cNvPr id="7" name="Title 1">
            <a:extLst>
              <a:ext uri="{FF2B5EF4-FFF2-40B4-BE49-F238E27FC236}">
                <a16:creationId xmlns:a16="http://schemas.microsoft.com/office/drawing/2014/main" id="{670D4BF6-9181-4F24-9825-21D11A58363A}"/>
              </a:ext>
            </a:extLst>
          </p:cNvPr>
          <p:cNvSpPr txBox="1">
            <a:spLocks/>
          </p:cNvSpPr>
          <p:nvPr/>
        </p:nvSpPr>
        <p:spPr>
          <a:xfrm>
            <a:off x="1524000" y="31984"/>
            <a:ext cx="4202483"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chemeClr val="bg1"/>
                </a:solidFill>
                <a:latin typeface="微软雅黑" panose="020B0503020204020204" pitchFamily="34" charset="-122"/>
                <a:ea typeface="微软雅黑" panose="020B0503020204020204" pitchFamily="34" charset="-122"/>
              </a:rPr>
              <a:t>语义中词</a:t>
            </a:r>
            <a:r>
              <a:rPr lang="zh-CN" altLang="en-US" sz="3200" b="1">
                <a:solidFill>
                  <a:schemeClr val="bg1"/>
                </a:solidFill>
                <a:latin typeface="微软雅黑" panose="020B0503020204020204" pitchFamily="34" charset="-122"/>
                <a:ea typeface="微软雅黑" panose="020B0503020204020204" pitchFamily="34" charset="-122"/>
              </a:rPr>
              <a:t>的内涵</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0CA9F67-6B94-4ED7-B80C-F21B1A969032}"/>
              </a:ext>
            </a:extLst>
          </p:cNvPr>
          <p:cNvPicPr>
            <a:picLocks noChangeAspect="1"/>
          </p:cNvPicPr>
          <p:nvPr/>
        </p:nvPicPr>
        <p:blipFill>
          <a:blip r:embed="rId2"/>
          <a:stretch>
            <a:fillRect/>
          </a:stretch>
        </p:blipFill>
        <p:spPr>
          <a:xfrm>
            <a:off x="354840" y="1198598"/>
            <a:ext cx="11236657" cy="4606816"/>
          </a:xfrm>
          <a:prstGeom prst="rect">
            <a:avLst/>
          </a:prstGeom>
        </p:spPr>
      </p:pic>
    </p:spTree>
    <p:extLst>
      <p:ext uri="{BB962C8B-B14F-4D97-AF65-F5344CB8AC3E}">
        <p14:creationId xmlns:p14="http://schemas.microsoft.com/office/powerpoint/2010/main" val="2669704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64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5" name="图片 4">
            <a:extLst>
              <a:ext uri="{FF2B5EF4-FFF2-40B4-BE49-F238E27FC236}">
                <a16:creationId xmlns:a16="http://schemas.microsoft.com/office/drawing/2014/main" id="{BA04462D-E253-451A-8CFB-6124A6F2B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684" y="1041931"/>
            <a:ext cx="8934256" cy="4692201"/>
          </a:xfrm>
          <a:prstGeom prst="rect">
            <a:avLst/>
          </a:prstGeom>
        </p:spPr>
      </p:pic>
      <p:sp>
        <p:nvSpPr>
          <p:cNvPr id="2" name="矩形 1">
            <a:extLst>
              <a:ext uri="{FF2B5EF4-FFF2-40B4-BE49-F238E27FC236}">
                <a16:creationId xmlns:a16="http://schemas.microsoft.com/office/drawing/2014/main" id="{2C4278C0-A794-4C1D-A232-5860C9295589}"/>
              </a:ext>
            </a:extLst>
          </p:cNvPr>
          <p:cNvSpPr/>
          <p:nvPr/>
        </p:nvSpPr>
        <p:spPr>
          <a:xfrm>
            <a:off x="8897353" y="1630279"/>
            <a:ext cx="505326"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42E77EA-254D-4EF2-A012-0FCBFC88AB22}"/>
              </a:ext>
            </a:extLst>
          </p:cNvPr>
          <p:cNvSpPr/>
          <p:nvPr/>
        </p:nvSpPr>
        <p:spPr>
          <a:xfrm>
            <a:off x="9529011" y="2177715"/>
            <a:ext cx="505326"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6CB9C2E-AB36-4AE5-8237-047036C1C496}"/>
              </a:ext>
            </a:extLst>
          </p:cNvPr>
          <p:cNvSpPr/>
          <p:nvPr/>
        </p:nvSpPr>
        <p:spPr>
          <a:xfrm>
            <a:off x="6418847" y="3084804"/>
            <a:ext cx="360948"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A382920-DD52-47B7-88E3-DF11A55E1B22}"/>
              </a:ext>
            </a:extLst>
          </p:cNvPr>
          <p:cNvSpPr/>
          <p:nvPr/>
        </p:nvSpPr>
        <p:spPr>
          <a:xfrm>
            <a:off x="5845736" y="3620210"/>
            <a:ext cx="360948"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2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65</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2A931506-2FF0-42A8-9457-46B5AC748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618" y="1196341"/>
            <a:ext cx="8827576" cy="3506246"/>
          </a:xfrm>
          <a:prstGeom prst="rect">
            <a:avLst/>
          </a:prstGeom>
        </p:spPr>
      </p:pic>
      <p:sp>
        <p:nvSpPr>
          <p:cNvPr id="2" name="矩形 1">
            <a:extLst>
              <a:ext uri="{FF2B5EF4-FFF2-40B4-BE49-F238E27FC236}">
                <a16:creationId xmlns:a16="http://schemas.microsoft.com/office/drawing/2014/main" id="{F13A7482-DECA-42F9-BA82-849B4FB9A222}"/>
              </a:ext>
            </a:extLst>
          </p:cNvPr>
          <p:cNvSpPr/>
          <p:nvPr/>
        </p:nvSpPr>
        <p:spPr>
          <a:xfrm>
            <a:off x="3970421" y="2370221"/>
            <a:ext cx="1419726"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EB64723-86CD-47B5-AF63-7ADFF9B72A7F}"/>
              </a:ext>
            </a:extLst>
          </p:cNvPr>
          <p:cNvSpPr/>
          <p:nvPr/>
        </p:nvSpPr>
        <p:spPr>
          <a:xfrm>
            <a:off x="3926974" y="3448361"/>
            <a:ext cx="1419726"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92B8CF0-1297-4F40-BA20-1F9D725F8DE4}"/>
              </a:ext>
            </a:extLst>
          </p:cNvPr>
          <p:cNvSpPr/>
          <p:nvPr/>
        </p:nvSpPr>
        <p:spPr>
          <a:xfrm>
            <a:off x="4492458" y="4106866"/>
            <a:ext cx="1419726"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94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66</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8A54193B-8978-4FA6-8182-8ED2A1D656B6}"/>
              </a:ext>
            </a:extLst>
          </p:cNvPr>
          <p:cNvPicPr>
            <a:picLocks noChangeAspect="1"/>
          </p:cNvPicPr>
          <p:nvPr/>
        </p:nvPicPr>
        <p:blipFill rotWithShape="1">
          <a:blip r:embed="rId3">
            <a:extLst>
              <a:ext uri="{28A0092B-C50C-407E-A947-70E740481C1C}">
                <a14:useLocalDpi xmlns:a14="http://schemas.microsoft.com/office/drawing/2010/main" val="0"/>
              </a:ext>
            </a:extLst>
          </a:blip>
          <a:srcRect t="22163" b="7679"/>
          <a:stretch/>
        </p:blipFill>
        <p:spPr>
          <a:xfrm>
            <a:off x="1525392" y="1519921"/>
            <a:ext cx="9141217" cy="4811483"/>
          </a:xfrm>
          <a:prstGeom prst="rect">
            <a:avLst/>
          </a:prstGeom>
        </p:spPr>
      </p:pic>
    </p:spTree>
    <p:extLst>
      <p:ext uri="{BB962C8B-B14F-4D97-AF65-F5344CB8AC3E}">
        <p14:creationId xmlns:p14="http://schemas.microsoft.com/office/powerpoint/2010/main" val="400353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67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文本框 8">
            <a:extLst>
              <a:ext uri="{FF2B5EF4-FFF2-40B4-BE49-F238E27FC236}">
                <a16:creationId xmlns:a16="http://schemas.microsoft.com/office/drawing/2014/main" id="{5986167E-6BF6-4234-A941-5E0E67C14AA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形式文法包含哪几种类型？</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490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68</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0F5576E1-53B8-4BE1-8124-28A7BF670B60}"/>
              </a:ext>
            </a:extLst>
          </p:cNvPr>
          <p:cNvPicPr>
            <a:picLocks noChangeAspect="1"/>
          </p:cNvPicPr>
          <p:nvPr/>
        </p:nvPicPr>
        <p:blipFill rotWithShape="1">
          <a:blip r:embed="rId3">
            <a:extLst>
              <a:ext uri="{28A0092B-C50C-407E-A947-70E740481C1C}">
                <a14:useLocalDpi xmlns:a14="http://schemas.microsoft.com/office/drawing/2010/main" val="0"/>
              </a:ext>
            </a:extLst>
          </a:blip>
          <a:srcRect t="24667" b="9315"/>
          <a:stretch/>
        </p:blipFill>
        <p:spPr>
          <a:xfrm>
            <a:off x="1525392" y="1691639"/>
            <a:ext cx="9141217" cy="4527555"/>
          </a:xfrm>
          <a:prstGeom prst="rect">
            <a:avLst/>
          </a:prstGeom>
        </p:spPr>
      </p:pic>
      <p:sp>
        <p:nvSpPr>
          <p:cNvPr id="2" name="矩形 1">
            <a:extLst>
              <a:ext uri="{FF2B5EF4-FFF2-40B4-BE49-F238E27FC236}">
                <a16:creationId xmlns:a16="http://schemas.microsoft.com/office/drawing/2014/main" id="{4D8E5141-85E4-4CD6-A265-A45269FCF141}"/>
              </a:ext>
            </a:extLst>
          </p:cNvPr>
          <p:cNvSpPr/>
          <p:nvPr/>
        </p:nvSpPr>
        <p:spPr>
          <a:xfrm>
            <a:off x="3525253" y="3320716"/>
            <a:ext cx="1521994"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EC9E58-AE5B-44B6-9838-E9E270BCC358}"/>
              </a:ext>
            </a:extLst>
          </p:cNvPr>
          <p:cNvSpPr/>
          <p:nvPr/>
        </p:nvSpPr>
        <p:spPr>
          <a:xfrm>
            <a:off x="5799221" y="3328444"/>
            <a:ext cx="1521994"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C68D877-980F-43CD-AE81-44C3DA67931C}"/>
              </a:ext>
            </a:extLst>
          </p:cNvPr>
          <p:cNvSpPr/>
          <p:nvPr/>
        </p:nvSpPr>
        <p:spPr>
          <a:xfrm>
            <a:off x="7628020" y="3320716"/>
            <a:ext cx="2478505"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4D87CB9-4DC1-4BD7-A647-86B22B098165}"/>
              </a:ext>
            </a:extLst>
          </p:cNvPr>
          <p:cNvSpPr/>
          <p:nvPr/>
        </p:nvSpPr>
        <p:spPr>
          <a:xfrm>
            <a:off x="7068552" y="3945151"/>
            <a:ext cx="2478505" cy="48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96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69</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3439BB20-5AA8-431A-9CB6-E580BC8EB91D}"/>
              </a:ext>
            </a:extLst>
          </p:cNvPr>
          <p:cNvPicPr>
            <a:picLocks noChangeAspect="1"/>
          </p:cNvPicPr>
          <p:nvPr/>
        </p:nvPicPr>
        <p:blipFill rotWithShape="1">
          <a:blip r:embed="rId3">
            <a:extLst>
              <a:ext uri="{28A0092B-C50C-407E-A947-70E740481C1C}">
                <a14:useLocalDpi xmlns:a14="http://schemas.microsoft.com/office/drawing/2010/main" val="0"/>
              </a:ext>
            </a:extLst>
          </a:blip>
          <a:srcRect t="24444" b="9011"/>
          <a:stretch/>
        </p:blipFill>
        <p:spPr>
          <a:xfrm>
            <a:off x="1525392" y="1676401"/>
            <a:ext cx="9141217" cy="4563565"/>
          </a:xfrm>
          <a:prstGeom prst="rect">
            <a:avLst/>
          </a:prstGeom>
        </p:spPr>
      </p:pic>
      <p:sp>
        <p:nvSpPr>
          <p:cNvPr id="2" name="矩形 1">
            <a:extLst>
              <a:ext uri="{FF2B5EF4-FFF2-40B4-BE49-F238E27FC236}">
                <a16:creationId xmlns:a16="http://schemas.microsoft.com/office/drawing/2014/main" id="{F477DA47-7890-4118-AC7E-4D5D84354042}"/>
              </a:ext>
            </a:extLst>
          </p:cNvPr>
          <p:cNvSpPr/>
          <p:nvPr/>
        </p:nvSpPr>
        <p:spPr>
          <a:xfrm>
            <a:off x="4722395" y="5173579"/>
            <a:ext cx="3116179" cy="589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21D827E-E8CE-495F-8F85-48728FCB363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给定文法</a:t>
            </a:r>
            <a:r>
              <a:rPr lang="en-US" altLang="zh-CN" sz="2800" b="1" dirty="0">
                <a:solidFill>
                  <a:srgbClr val="C00000"/>
                </a:solidFill>
                <a:latin typeface="微软雅黑" panose="020B0503020204020204" pitchFamily="34" charset="-122"/>
                <a:ea typeface="微软雅黑" panose="020B0503020204020204" pitchFamily="34" charset="-122"/>
              </a:rPr>
              <a:t>G, </a:t>
            </a:r>
            <a:r>
              <a:rPr lang="zh-CN" altLang="en-US" sz="2800" b="1" dirty="0">
                <a:solidFill>
                  <a:srgbClr val="C00000"/>
                </a:solidFill>
                <a:latin typeface="微软雅黑" panose="020B0503020204020204" pitchFamily="34" charset="-122"/>
                <a:ea typeface="微软雅黑" panose="020B0503020204020204" pitchFamily="34" charset="-122"/>
              </a:rPr>
              <a:t>求</a:t>
            </a:r>
            <a:r>
              <a:rPr lang="en-US" altLang="zh-CN" sz="2800" b="1" dirty="0">
                <a:solidFill>
                  <a:srgbClr val="C00000"/>
                </a:solidFill>
                <a:latin typeface="微软雅黑" panose="020B0503020204020204" pitchFamily="34" charset="-122"/>
                <a:ea typeface="微软雅黑" panose="020B0503020204020204" pitchFamily="34" charset="-122"/>
              </a:rPr>
              <a:t>G</a:t>
            </a:r>
            <a:r>
              <a:rPr lang="zh-CN" altLang="en-US" sz="2800" b="1" dirty="0">
                <a:solidFill>
                  <a:srgbClr val="C00000"/>
                </a:solidFill>
                <a:latin typeface="微软雅黑" panose="020B0503020204020204" pitchFamily="34" charset="-122"/>
                <a:ea typeface="微软雅黑" panose="020B0503020204020204" pitchFamily="34" charset="-122"/>
              </a:rPr>
              <a:t>生成的所有句子集合</a:t>
            </a:r>
            <a:r>
              <a:rPr lang="en-US" altLang="zh-CN" sz="2800" b="1" dirty="0">
                <a:solidFill>
                  <a:srgbClr val="C00000"/>
                </a:solidFill>
                <a:latin typeface="微软雅黑" panose="020B0503020204020204" pitchFamily="34" charset="-122"/>
                <a:ea typeface="微软雅黑" panose="020B0503020204020204" pitchFamily="34" charset="-122"/>
              </a:rPr>
              <a:t>L(G</a:t>
            </a:r>
            <a:r>
              <a:rPr lang="zh-CN" altLang="en-US" sz="28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35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a:t>
            </a:fld>
            <a:endParaRPr lang="zh-CN" altLang="en-US" dirty="0"/>
          </a:p>
        </p:txBody>
      </p:sp>
      <p:sp>
        <p:nvSpPr>
          <p:cNvPr id="10" name="文本框 9">
            <a:extLst>
              <a:ext uri="{FF2B5EF4-FFF2-40B4-BE49-F238E27FC236}">
                <a16:creationId xmlns:a16="http://schemas.microsoft.com/office/drawing/2014/main" id="{C0B1DAB5-A7A0-47DB-8CAB-21175918730C}"/>
              </a:ext>
            </a:extLst>
          </p:cNvPr>
          <p:cNvSpPr txBox="1"/>
          <p:nvPr/>
        </p:nvSpPr>
        <p:spPr>
          <a:xfrm>
            <a:off x="1620618" y="6413702"/>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2 </a:t>
            </a:r>
            <a:r>
              <a:rPr lang="zh-CN" altLang="en-US" sz="1400" dirty="0"/>
              <a:t>章</a:t>
            </a:r>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熵的综合计算</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F32A7C8-2F4C-4697-B927-0C88BFC2A776}"/>
              </a:ext>
            </a:extLst>
          </p:cNvPr>
          <p:cNvPicPr>
            <a:picLocks noChangeAspect="1"/>
          </p:cNvPicPr>
          <p:nvPr/>
        </p:nvPicPr>
        <p:blipFill rotWithShape="1">
          <a:blip r:embed="rId3">
            <a:extLst>
              <a:ext uri="{28A0092B-C50C-407E-A947-70E740481C1C}">
                <a14:useLocalDpi xmlns:a14="http://schemas.microsoft.com/office/drawing/2010/main" val="0"/>
              </a:ext>
            </a:extLst>
          </a:blip>
          <a:srcRect t="36492" b="147"/>
          <a:stretch/>
        </p:blipFill>
        <p:spPr>
          <a:xfrm>
            <a:off x="1885266" y="809807"/>
            <a:ext cx="8154084" cy="2809476"/>
          </a:xfrm>
          <a:prstGeom prst="rect">
            <a:avLst/>
          </a:prstGeom>
        </p:spPr>
      </p:pic>
      <p:pic>
        <p:nvPicPr>
          <p:cNvPr id="4" name="图片 3">
            <a:extLst>
              <a:ext uri="{FF2B5EF4-FFF2-40B4-BE49-F238E27FC236}">
                <a16:creationId xmlns:a16="http://schemas.microsoft.com/office/drawing/2014/main" id="{8A06BA07-1F2E-4ED1-962D-7BCB5CE3E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388" y="3990899"/>
            <a:ext cx="8292905" cy="1023816"/>
          </a:xfrm>
          <a:prstGeom prst="rect">
            <a:avLst/>
          </a:prstGeom>
        </p:spPr>
      </p:pic>
      <p:sp>
        <p:nvSpPr>
          <p:cNvPr id="12" name="矩形 11">
            <a:extLst>
              <a:ext uri="{FF2B5EF4-FFF2-40B4-BE49-F238E27FC236}">
                <a16:creationId xmlns:a16="http://schemas.microsoft.com/office/drawing/2014/main" id="{C0CD0750-6748-4D47-ABCA-3769CC481957}"/>
              </a:ext>
            </a:extLst>
          </p:cNvPr>
          <p:cNvSpPr/>
          <p:nvPr/>
        </p:nvSpPr>
        <p:spPr>
          <a:xfrm>
            <a:off x="3048487" y="4012890"/>
            <a:ext cx="3047513"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13" name="矩形 12">
            <a:extLst>
              <a:ext uri="{FF2B5EF4-FFF2-40B4-BE49-F238E27FC236}">
                <a16:creationId xmlns:a16="http://schemas.microsoft.com/office/drawing/2014/main" id="{566ECE99-43D9-4ED6-89E3-4D1BDF2776DA}"/>
              </a:ext>
            </a:extLst>
          </p:cNvPr>
          <p:cNvSpPr/>
          <p:nvPr/>
        </p:nvSpPr>
        <p:spPr>
          <a:xfrm>
            <a:off x="6379503" y="4012890"/>
            <a:ext cx="3684956"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14" name="矩形 13">
            <a:extLst>
              <a:ext uri="{FF2B5EF4-FFF2-40B4-BE49-F238E27FC236}">
                <a16:creationId xmlns:a16="http://schemas.microsoft.com/office/drawing/2014/main" id="{0D91C26C-1ACC-406D-BC8F-DE0B972583BB}"/>
              </a:ext>
            </a:extLst>
          </p:cNvPr>
          <p:cNvSpPr/>
          <p:nvPr/>
        </p:nvSpPr>
        <p:spPr>
          <a:xfrm>
            <a:off x="3622676" y="2939974"/>
            <a:ext cx="4599305" cy="62484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15" name="矩形 14">
            <a:extLst>
              <a:ext uri="{FF2B5EF4-FFF2-40B4-BE49-F238E27FC236}">
                <a16:creationId xmlns:a16="http://schemas.microsoft.com/office/drawing/2014/main" id="{07AC75D1-465D-4A2F-9DEF-2142EFD7F26E}"/>
              </a:ext>
            </a:extLst>
          </p:cNvPr>
          <p:cNvSpPr/>
          <p:nvPr/>
        </p:nvSpPr>
        <p:spPr>
          <a:xfrm>
            <a:off x="8237856" y="1544868"/>
            <a:ext cx="1401445" cy="1312632"/>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pic>
        <p:nvPicPr>
          <p:cNvPr id="5" name="图片 4">
            <a:extLst>
              <a:ext uri="{FF2B5EF4-FFF2-40B4-BE49-F238E27FC236}">
                <a16:creationId xmlns:a16="http://schemas.microsoft.com/office/drawing/2014/main" id="{E6CCAE94-1E87-4A65-BD49-BDB135832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8264" y="5166877"/>
            <a:ext cx="2283988" cy="825538"/>
          </a:xfrm>
          <a:prstGeom prst="rect">
            <a:avLst/>
          </a:prstGeom>
        </p:spPr>
      </p:pic>
      <p:sp>
        <p:nvSpPr>
          <p:cNvPr id="19" name="矩形 18">
            <a:extLst>
              <a:ext uri="{FF2B5EF4-FFF2-40B4-BE49-F238E27FC236}">
                <a16:creationId xmlns:a16="http://schemas.microsoft.com/office/drawing/2014/main" id="{C9A5B6DE-49B5-415A-83B5-74E4B163F487}"/>
              </a:ext>
            </a:extLst>
          </p:cNvPr>
          <p:cNvSpPr/>
          <p:nvPr/>
        </p:nvSpPr>
        <p:spPr>
          <a:xfrm>
            <a:off x="3048487" y="5150804"/>
            <a:ext cx="3047513"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Tree>
    <p:extLst>
      <p:ext uri="{BB962C8B-B14F-4D97-AF65-F5344CB8AC3E}">
        <p14:creationId xmlns:p14="http://schemas.microsoft.com/office/powerpoint/2010/main" val="228406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70</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CB83F402-26DC-4EBE-AA2B-A6C72805C4BF}"/>
              </a:ext>
            </a:extLst>
          </p:cNvPr>
          <p:cNvPicPr>
            <a:picLocks noChangeAspect="1"/>
          </p:cNvPicPr>
          <p:nvPr/>
        </p:nvPicPr>
        <p:blipFill rotWithShape="1">
          <a:blip r:embed="rId3">
            <a:extLst>
              <a:ext uri="{28A0092B-C50C-407E-A947-70E740481C1C}">
                <a14:useLocalDpi xmlns:a14="http://schemas.microsoft.com/office/drawing/2010/main" val="0"/>
              </a:ext>
            </a:extLst>
          </a:blip>
          <a:srcRect t="22847" b="9011"/>
          <a:stretch/>
        </p:blipFill>
        <p:spPr>
          <a:xfrm>
            <a:off x="1525392" y="1566861"/>
            <a:ext cx="9141217" cy="4673105"/>
          </a:xfrm>
          <a:prstGeom prst="rect">
            <a:avLst/>
          </a:prstGeom>
        </p:spPr>
      </p:pic>
      <p:sp>
        <p:nvSpPr>
          <p:cNvPr id="2" name="矩形 1">
            <a:extLst>
              <a:ext uri="{FF2B5EF4-FFF2-40B4-BE49-F238E27FC236}">
                <a16:creationId xmlns:a16="http://schemas.microsoft.com/office/drawing/2014/main" id="{0D9BCAD6-04A0-4196-A50C-6520981E4E1B}"/>
              </a:ext>
            </a:extLst>
          </p:cNvPr>
          <p:cNvSpPr/>
          <p:nvPr/>
        </p:nvSpPr>
        <p:spPr>
          <a:xfrm>
            <a:off x="2322095" y="1566861"/>
            <a:ext cx="3024605" cy="56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DB0A4AC-A76A-4D4B-9BE9-C1D6E41E9460}"/>
              </a:ext>
            </a:extLst>
          </p:cNvPr>
          <p:cNvSpPr/>
          <p:nvPr/>
        </p:nvSpPr>
        <p:spPr>
          <a:xfrm>
            <a:off x="7642004" y="3287377"/>
            <a:ext cx="2675076" cy="56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73DCD2D-B9C9-4533-802C-4C997AC95305}"/>
              </a:ext>
            </a:extLst>
          </p:cNvPr>
          <p:cNvSpPr/>
          <p:nvPr/>
        </p:nvSpPr>
        <p:spPr>
          <a:xfrm>
            <a:off x="3749788" y="3856789"/>
            <a:ext cx="1676454" cy="56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55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71</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1ADAC0EA-8E52-4320-83D9-3880ECF5E5F5}"/>
              </a:ext>
            </a:extLst>
          </p:cNvPr>
          <p:cNvPicPr>
            <a:picLocks noChangeAspect="1"/>
          </p:cNvPicPr>
          <p:nvPr/>
        </p:nvPicPr>
        <p:blipFill rotWithShape="1">
          <a:blip r:embed="rId3">
            <a:extLst>
              <a:ext uri="{28A0092B-C50C-407E-A947-70E740481C1C}">
                <a14:useLocalDpi xmlns:a14="http://schemas.microsoft.com/office/drawing/2010/main" val="0"/>
              </a:ext>
            </a:extLst>
          </a:blip>
          <a:srcRect t="23514" b="9679"/>
          <a:stretch/>
        </p:blipFill>
        <p:spPr>
          <a:xfrm>
            <a:off x="1525392" y="1612579"/>
            <a:ext cx="9141217" cy="4581667"/>
          </a:xfrm>
          <a:prstGeom prst="rect">
            <a:avLst/>
          </a:prstGeom>
        </p:spPr>
      </p:pic>
      <p:sp>
        <p:nvSpPr>
          <p:cNvPr id="2" name="矩形 1">
            <a:extLst>
              <a:ext uri="{FF2B5EF4-FFF2-40B4-BE49-F238E27FC236}">
                <a16:creationId xmlns:a16="http://schemas.microsoft.com/office/drawing/2014/main" id="{67CA7432-772A-42BA-AFC5-778E93EBB8E4}"/>
              </a:ext>
            </a:extLst>
          </p:cNvPr>
          <p:cNvSpPr/>
          <p:nvPr/>
        </p:nvSpPr>
        <p:spPr>
          <a:xfrm>
            <a:off x="3314700" y="4511842"/>
            <a:ext cx="6220326" cy="469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3FD55ED-4908-49B5-9AA3-61A6531097E8}"/>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给定文法</a:t>
            </a:r>
            <a:r>
              <a:rPr lang="en-US" altLang="zh-CN" sz="2800" b="1" dirty="0">
                <a:solidFill>
                  <a:srgbClr val="C00000"/>
                </a:solidFill>
                <a:latin typeface="微软雅黑" panose="020B0503020204020204" pitchFamily="34" charset="-122"/>
                <a:ea typeface="微软雅黑" panose="020B0503020204020204" pitchFamily="34" charset="-122"/>
              </a:rPr>
              <a:t>G, </a:t>
            </a:r>
            <a:r>
              <a:rPr lang="zh-CN" altLang="en-US" sz="2800" b="1" dirty="0">
                <a:solidFill>
                  <a:srgbClr val="C00000"/>
                </a:solidFill>
                <a:latin typeface="微软雅黑" panose="020B0503020204020204" pitchFamily="34" charset="-122"/>
                <a:ea typeface="微软雅黑" panose="020B0503020204020204" pitchFamily="34" charset="-122"/>
              </a:rPr>
              <a:t>求</a:t>
            </a:r>
            <a:r>
              <a:rPr lang="en-US" altLang="zh-CN" sz="2800" b="1" dirty="0">
                <a:solidFill>
                  <a:srgbClr val="C00000"/>
                </a:solidFill>
                <a:latin typeface="微软雅黑" panose="020B0503020204020204" pitchFamily="34" charset="-122"/>
                <a:ea typeface="微软雅黑" panose="020B0503020204020204" pitchFamily="34" charset="-122"/>
              </a:rPr>
              <a:t>G</a:t>
            </a:r>
            <a:r>
              <a:rPr lang="zh-CN" altLang="en-US" sz="2800" b="1" dirty="0">
                <a:solidFill>
                  <a:srgbClr val="C00000"/>
                </a:solidFill>
                <a:latin typeface="微软雅黑" panose="020B0503020204020204" pitchFamily="34" charset="-122"/>
                <a:ea typeface="微软雅黑" panose="020B0503020204020204" pitchFamily="34" charset="-122"/>
              </a:rPr>
              <a:t>生成的所有句子集合</a:t>
            </a:r>
            <a:r>
              <a:rPr lang="en-US" altLang="zh-CN" sz="2800" b="1" dirty="0">
                <a:solidFill>
                  <a:srgbClr val="C00000"/>
                </a:solidFill>
                <a:latin typeface="微软雅黑" panose="020B0503020204020204" pitchFamily="34" charset="-122"/>
                <a:ea typeface="微软雅黑" panose="020B0503020204020204" pitchFamily="34" charset="-122"/>
              </a:rPr>
              <a:t>L(G</a:t>
            </a:r>
            <a:r>
              <a:rPr lang="zh-CN" altLang="en-US" sz="28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424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72</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01357192-850B-449F-ACB3-6D3F59A0CEBE}"/>
              </a:ext>
            </a:extLst>
          </p:cNvPr>
          <p:cNvPicPr>
            <a:picLocks noChangeAspect="1"/>
          </p:cNvPicPr>
          <p:nvPr/>
        </p:nvPicPr>
        <p:blipFill rotWithShape="1">
          <a:blip r:embed="rId3">
            <a:extLst>
              <a:ext uri="{28A0092B-C50C-407E-A947-70E740481C1C}">
                <a14:useLocalDpi xmlns:a14="http://schemas.microsoft.com/office/drawing/2010/main" val="0"/>
              </a:ext>
            </a:extLst>
          </a:blip>
          <a:srcRect t="22527" b="9981"/>
          <a:stretch/>
        </p:blipFill>
        <p:spPr>
          <a:xfrm>
            <a:off x="1525392" y="1544869"/>
            <a:ext cx="9141217" cy="4628607"/>
          </a:xfrm>
          <a:prstGeom prst="rect">
            <a:avLst/>
          </a:prstGeom>
        </p:spPr>
      </p:pic>
      <p:sp>
        <p:nvSpPr>
          <p:cNvPr id="2" name="矩形 1">
            <a:extLst>
              <a:ext uri="{FF2B5EF4-FFF2-40B4-BE49-F238E27FC236}">
                <a16:creationId xmlns:a16="http://schemas.microsoft.com/office/drawing/2014/main" id="{D85FF62B-4238-46D6-ACCD-0822CCC993CC}"/>
              </a:ext>
            </a:extLst>
          </p:cNvPr>
          <p:cNvSpPr/>
          <p:nvPr/>
        </p:nvSpPr>
        <p:spPr>
          <a:xfrm>
            <a:off x="2286000" y="1485900"/>
            <a:ext cx="27853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32F5658-9DC3-45E3-B8C7-B82FB151FBFD}"/>
              </a:ext>
            </a:extLst>
          </p:cNvPr>
          <p:cNvSpPr/>
          <p:nvPr/>
        </p:nvSpPr>
        <p:spPr>
          <a:xfrm>
            <a:off x="3954044" y="3705727"/>
            <a:ext cx="27853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4C48834-EBD5-4C7F-9B2E-F7940E2C7CC8}"/>
              </a:ext>
            </a:extLst>
          </p:cNvPr>
          <p:cNvSpPr/>
          <p:nvPr/>
        </p:nvSpPr>
        <p:spPr>
          <a:xfrm>
            <a:off x="8345572" y="3705727"/>
            <a:ext cx="1412040"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092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73</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97226668-9BCB-476F-B22A-601907983F17}"/>
              </a:ext>
            </a:extLst>
          </p:cNvPr>
          <p:cNvPicPr>
            <a:picLocks noChangeAspect="1"/>
          </p:cNvPicPr>
          <p:nvPr/>
        </p:nvPicPr>
        <p:blipFill rotWithShape="1">
          <a:blip r:embed="rId3">
            <a:extLst>
              <a:ext uri="{28A0092B-C50C-407E-A947-70E740481C1C}">
                <a14:useLocalDpi xmlns:a14="http://schemas.microsoft.com/office/drawing/2010/main" val="0"/>
              </a:ext>
            </a:extLst>
          </a:blip>
          <a:srcRect t="24509" b="9678"/>
          <a:stretch/>
        </p:blipFill>
        <p:spPr>
          <a:xfrm>
            <a:off x="1525392" y="1680801"/>
            <a:ext cx="9141217" cy="4513445"/>
          </a:xfrm>
          <a:prstGeom prst="rect">
            <a:avLst/>
          </a:prstGeom>
        </p:spPr>
      </p:pic>
      <p:sp>
        <p:nvSpPr>
          <p:cNvPr id="2" name="矩形 1">
            <a:extLst>
              <a:ext uri="{FF2B5EF4-FFF2-40B4-BE49-F238E27FC236}">
                <a16:creationId xmlns:a16="http://schemas.microsoft.com/office/drawing/2014/main" id="{F2D66782-416C-49FD-B83A-FFB5FBA02BDF}"/>
              </a:ext>
            </a:extLst>
          </p:cNvPr>
          <p:cNvSpPr/>
          <p:nvPr/>
        </p:nvSpPr>
        <p:spPr>
          <a:xfrm>
            <a:off x="4505826" y="4529889"/>
            <a:ext cx="3609474" cy="559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0810FF8-E055-4A93-8A54-D94BB31FC76C}"/>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给定文法</a:t>
            </a:r>
            <a:r>
              <a:rPr lang="en-US" altLang="zh-CN" sz="2800" b="1" dirty="0">
                <a:solidFill>
                  <a:srgbClr val="C00000"/>
                </a:solidFill>
                <a:latin typeface="微软雅黑" panose="020B0503020204020204" pitchFamily="34" charset="-122"/>
                <a:ea typeface="微软雅黑" panose="020B0503020204020204" pitchFamily="34" charset="-122"/>
              </a:rPr>
              <a:t>G, </a:t>
            </a:r>
            <a:r>
              <a:rPr lang="zh-CN" altLang="en-US" sz="2800" b="1" dirty="0">
                <a:solidFill>
                  <a:srgbClr val="C00000"/>
                </a:solidFill>
                <a:latin typeface="微软雅黑" panose="020B0503020204020204" pitchFamily="34" charset="-122"/>
                <a:ea typeface="微软雅黑" panose="020B0503020204020204" pitchFamily="34" charset="-122"/>
              </a:rPr>
              <a:t>求</a:t>
            </a:r>
            <a:r>
              <a:rPr lang="en-US" altLang="zh-CN" sz="2800" b="1" dirty="0">
                <a:solidFill>
                  <a:srgbClr val="C00000"/>
                </a:solidFill>
                <a:latin typeface="微软雅黑" panose="020B0503020204020204" pitchFamily="34" charset="-122"/>
                <a:ea typeface="微软雅黑" panose="020B0503020204020204" pitchFamily="34" charset="-122"/>
              </a:rPr>
              <a:t>G</a:t>
            </a:r>
            <a:r>
              <a:rPr lang="zh-CN" altLang="en-US" sz="2800" b="1" dirty="0">
                <a:solidFill>
                  <a:srgbClr val="C00000"/>
                </a:solidFill>
                <a:latin typeface="微软雅黑" panose="020B0503020204020204" pitchFamily="34" charset="-122"/>
                <a:ea typeface="微软雅黑" panose="020B0503020204020204" pitchFamily="34" charset="-122"/>
              </a:rPr>
              <a:t>生成的所有句子集合</a:t>
            </a:r>
            <a:r>
              <a:rPr lang="en-US" altLang="zh-CN" sz="2800" b="1" dirty="0">
                <a:solidFill>
                  <a:srgbClr val="C00000"/>
                </a:solidFill>
                <a:latin typeface="微软雅黑" panose="020B0503020204020204" pitchFamily="34" charset="-122"/>
                <a:ea typeface="微软雅黑" panose="020B0503020204020204" pitchFamily="34" charset="-122"/>
              </a:rPr>
              <a:t>L(G</a:t>
            </a:r>
            <a:r>
              <a:rPr lang="zh-CN" altLang="en-US" sz="28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847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74</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pic>
        <p:nvPicPr>
          <p:cNvPr id="4" name="图片 3">
            <a:extLst>
              <a:ext uri="{FF2B5EF4-FFF2-40B4-BE49-F238E27FC236}">
                <a16:creationId xmlns:a16="http://schemas.microsoft.com/office/drawing/2014/main" id="{B1570882-741C-4545-A2A7-EB9C5A4697BD}"/>
              </a:ext>
            </a:extLst>
          </p:cNvPr>
          <p:cNvPicPr>
            <a:picLocks noChangeAspect="1"/>
          </p:cNvPicPr>
          <p:nvPr/>
        </p:nvPicPr>
        <p:blipFill rotWithShape="1">
          <a:blip r:embed="rId3">
            <a:extLst>
              <a:ext uri="{28A0092B-C50C-407E-A947-70E740481C1C}">
                <a14:useLocalDpi xmlns:a14="http://schemas.microsoft.com/office/drawing/2010/main" val="0"/>
              </a:ext>
            </a:extLst>
          </a:blip>
          <a:srcRect t="23514" b="9111"/>
          <a:stretch/>
        </p:blipFill>
        <p:spPr>
          <a:xfrm>
            <a:off x="1525392" y="1612579"/>
            <a:ext cx="9141217" cy="4620581"/>
          </a:xfrm>
          <a:prstGeom prst="rect">
            <a:avLst/>
          </a:prstGeom>
        </p:spPr>
      </p:pic>
      <p:sp>
        <p:nvSpPr>
          <p:cNvPr id="2" name="矩形 1">
            <a:extLst>
              <a:ext uri="{FF2B5EF4-FFF2-40B4-BE49-F238E27FC236}">
                <a16:creationId xmlns:a16="http://schemas.microsoft.com/office/drawing/2014/main" id="{91444F6C-5AA2-4D93-B442-5199215B2454}"/>
              </a:ext>
            </a:extLst>
          </p:cNvPr>
          <p:cNvSpPr/>
          <p:nvPr/>
        </p:nvSpPr>
        <p:spPr>
          <a:xfrm>
            <a:off x="5654842" y="2646947"/>
            <a:ext cx="1810753" cy="439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181AD49-77CA-4759-91EF-56767BFD0735}"/>
              </a:ext>
            </a:extLst>
          </p:cNvPr>
          <p:cNvSpPr/>
          <p:nvPr/>
        </p:nvSpPr>
        <p:spPr>
          <a:xfrm>
            <a:off x="8494296" y="2646946"/>
            <a:ext cx="1485900" cy="439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480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形式语言</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75</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sp>
        <p:nvSpPr>
          <p:cNvPr id="9" name="文本框 8">
            <a:extLst>
              <a:ext uri="{FF2B5EF4-FFF2-40B4-BE49-F238E27FC236}">
                <a16:creationId xmlns:a16="http://schemas.microsoft.com/office/drawing/2014/main" id="{5986167E-6BF6-4234-A941-5E0E67C14AA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语言与识别器</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自动机</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对应关系：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7E1E160-4DF7-4933-9DE6-124C21452F87}"/>
              </a:ext>
            </a:extLst>
          </p:cNvPr>
          <p:cNvPicPr>
            <a:picLocks noChangeAspect="1"/>
          </p:cNvPicPr>
          <p:nvPr/>
        </p:nvPicPr>
        <p:blipFill rotWithShape="1">
          <a:blip r:embed="rId3">
            <a:extLst>
              <a:ext uri="{28A0092B-C50C-407E-A947-70E740481C1C}">
                <a14:useLocalDpi xmlns:a14="http://schemas.microsoft.com/office/drawing/2010/main" val="0"/>
              </a:ext>
            </a:extLst>
          </a:blip>
          <a:srcRect t="22847" b="9778"/>
          <a:stretch/>
        </p:blipFill>
        <p:spPr>
          <a:xfrm>
            <a:off x="1397054" y="1544870"/>
            <a:ext cx="9141217" cy="4620581"/>
          </a:xfrm>
          <a:prstGeom prst="rect">
            <a:avLst/>
          </a:prstGeom>
        </p:spPr>
      </p:pic>
      <p:sp>
        <p:nvSpPr>
          <p:cNvPr id="2" name="矩形 1">
            <a:extLst>
              <a:ext uri="{FF2B5EF4-FFF2-40B4-BE49-F238E27FC236}">
                <a16:creationId xmlns:a16="http://schemas.microsoft.com/office/drawing/2014/main" id="{D1C6C894-6443-4560-8571-A5B45E773C70}"/>
              </a:ext>
            </a:extLst>
          </p:cNvPr>
          <p:cNvSpPr/>
          <p:nvPr/>
        </p:nvSpPr>
        <p:spPr>
          <a:xfrm>
            <a:off x="3380874" y="3777916"/>
            <a:ext cx="1335505"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5D20D42-F4EB-448B-BC35-FBD58C6F6C47}"/>
              </a:ext>
            </a:extLst>
          </p:cNvPr>
          <p:cNvSpPr/>
          <p:nvPr/>
        </p:nvSpPr>
        <p:spPr>
          <a:xfrm>
            <a:off x="3380873" y="4289258"/>
            <a:ext cx="1335505"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5B90877-7E5A-4ED1-AE5F-FA20AE1F7C28}"/>
              </a:ext>
            </a:extLst>
          </p:cNvPr>
          <p:cNvSpPr/>
          <p:nvPr/>
        </p:nvSpPr>
        <p:spPr>
          <a:xfrm>
            <a:off x="3380872" y="4800600"/>
            <a:ext cx="1335505"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1838491-7EC3-4029-9558-9D94C3D24E48}"/>
              </a:ext>
            </a:extLst>
          </p:cNvPr>
          <p:cNvSpPr/>
          <p:nvPr/>
        </p:nvSpPr>
        <p:spPr>
          <a:xfrm>
            <a:off x="3380872" y="5299859"/>
            <a:ext cx="1335505"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8B971B6-299E-427C-8325-F8DD0870652D}"/>
              </a:ext>
            </a:extLst>
          </p:cNvPr>
          <p:cNvSpPr/>
          <p:nvPr/>
        </p:nvSpPr>
        <p:spPr>
          <a:xfrm>
            <a:off x="6140118" y="3765884"/>
            <a:ext cx="2667000"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4333778-385B-4F6C-8584-2620F4E92187}"/>
              </a:ext>
            </a:extLst>
          </p:cNvPr>
          <p:cNvSpPr/>
          <p:nvPr/>
        </p:nvSpPr>
        <p:spPr>
          <a:xfrm>
            <a:off x="6140117" y="4277226"/>
            <a:ext cx="2667000"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043ACB1-B227-4422-A4B6-5B1E6C12733A}"/>
              </a:ext>
            </a:extLst>
          </p:cNvPr>
          <p:cNvSpPr/>
          <p:nvPr/>
        </p:nvSpPr>
        <p:spPr>
          <a:xfrm>
            <a:off x="6140116" y="4788568"/>
            <a:ext cx="2667000"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0278205-93E4-443E-80BE-BEA77E81D239}"/>
              </a:ext>
            </a:extLst>
          </p:cNvPr>
          <p:cNvSpPr/>
          <p:nvPr/>
        </p:nvSpPr>
        <p:spPr>
          <a:xfrm>
            <a:off x="6140116" y="5287827"/>
            <a:ext cx="2667000"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889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P spid="20" grpId="0" animBg="1"/>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数据平滑方法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76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sp>
        <p:nvSpPr>
          <p:cNvPr id="9" name="文本框 8">
            <a:extLst>
              <a:ext uri="{FF2B5EF4-FFF2-40B4-BE49-F238E27FC236}">
                <a16:creationId xmlns:a16="http://schemas.microsoft.com/office/drawing/2014/main" id="{5986167E-6BF6-4234-A941-5E0E67C14AA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数据平滑方法有哪些？</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7970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数据平滑方法</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77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sp>
        <p:nvSpPr>
          <p:cNvPr id="9" name="文本框 8">
            <a:extLst>
              <a:ext uri="{FF2B5EF4-FFF2-40B4-BE49-F238E27FC236}">
                <a16:creationId xmlns:a16="http://schemas.microsoft.com/office/drawing/2014/main" id="{5986167E-6BF6-4234-A941-5E0E67C14AA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数据平滑方法有哪些？</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64DEE1B-2FED-49CD-A73B-304C3220F46A}"/>
              </a:ext>
            </a:extLst>
          </p:cNvPr>
          <p:cNvSpPr txBox="1"/>
          <p:nvPr/>
        </p:nvSpPr>
        <p:spPr>
          <a:xfrm>
            <a:off x="1466186" y="1448897"/>
            <a:ext cx="8991111" cy="3108543"/>
          </a:xfrm>
          <a:prstGeom prst="rect">
            <a:avLst/>
          </a:prstGeom>
          <a:noFill/>
        </p:spPr>
        <p:txBody>
          <a:bodyPr wrap="square">
            <a:spAutoFit/>
          </a:bodyPr>
          <a:lstStyle>
            <a:defPPr>
              <a:defRPr lang="zh-CN"/>
            </a:defPPr>
            <a:lvl1pPr>
              <a:defRPr sz="2800" b="1">
                <a:solidFill>
                  <a:srgbClr val="C00000"/>
                </a:solidFill>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加</a:t>
            </a:r>
            <a:r>
              <a:rPr lang="en-US" altLang="zh-CN" dirty="0">
                <a:solidFill>
                  <a:schemeClr val="accent1">
                    <a:lumMod val="50000"/>
                  </a:schemeClr>
                </a:solidFill>
              </a:rPr>
              <a:t>1</a:t>
            </a:r>
            <a:r>
              <a:rPr lang="zh-CN" altLang="en-US" dirty="0">
                <a:solidFill>
                  <a:schemeClr val="accent1">
                    <a:lumMod val="50000"/>
                  </a:schemeClr>
                </a:solidFill>
              </a:rPr>
              <a:t>法</a:t>
            </a:r>
            <a:endParaRPr lang="en-US" altLang="zh-CN" dirty="0">
              <a:solidFill>
                <a:schemeClr val="accent1">
                  <a:lumMod val="50000"/>
                </a:schemeClr>
              </a:solidFill>
            </a:endParaRPr>
          </a:p>
          <a:p>
            <a:r>
              <a:rPr lang="zh-CN" altLang="en-US" dirty="0">
                <a:solidFill>
                  <a:schemeClr val="accent1">
                    <a:lumMod val="50000"/>
                  </a:schemeClr>
                </a:solidFill>
              </a:rPr>
              <a:t>减值法</a:t>
            </a:r>
            <a:r>
              <a:rPr lang="en-US" altLang="zh-CN" dirty="0">
                <a:solidFill>
                  <a:schemeClr val="accent1">
                    <a:lumMod val="50000"/>
                  </a:schemeClr>
                </a:solidFill>
              </a:rPr>
              <a:t>/</a:t>
            </a:r>
            <a:r>
              <a:rPr lang="zh-CN" altLang="en-US" dirty="0">
                <a:solidFill>
                  <a:schemeClr val="accent1">
                    <a:lumMod val="50000"/>
                  </a:schemeClr>
                </a:solidFill>
              </a:rPr>
              <a:t>后退法</a:t>
            </a:r>
            <a:endParaRPr lang="en-US" altLang="zh-CN" dirty="0">
              <a:solidFill>
                <a:schemeClr val="accent1">
                  <a:lumMod val="50000"/>
                </a:schemeClr>
              </a:solidFill>
            </a:endParaRPr>
          </a:p>
          <a:p>
            <a:r>
              <a:rPr lang="en-US" altLang="zh-CN" dirty="0">
                <a:solidFill>
                  <a:schemeClr val="accent1">
                    <a:lumMod val="50000"/>
                  </a:schemeClr>
                </a:solidFill>
              </a:rPr>
              <a:t>	Good Turing </a:t>
            </a:r>
            <a:r>
              <a:rPr lang="zh-CN" altLang="en-US" dirty="0">
                <a:solidFill>
                  <a:schemeClr val="accent1">
                    <a:lumMod val="50000"/>
                  </a:schemeClr>
                </a:solidFill>
              </a:rPr>
              <a:t>估计法</a:t>
            </a:r>
            <a:endParaRPr lang="en-US" altLang="zh-CN" dirty="0">
              <a:solidFill>
                <a:schemeClr val="accent1">
                  <a:lumMod val="50000"/>
                </a:schemeClr>
              </a:solidFill>
            </a:endParaRPr>
          </a:p>
          <a:p>
            <a:r>
              <a:rPr lang="en-US" altLang="zh-CN" dirty="0">
                <a:solidFill>
                  <a:schemeClr val="accent1">
                    <a:lumMod val="50000"/>
                  </a:schemeClr>
                </a:solidFill>
              </a:rPr>
              <a:t>	</a:t>
            </a:r>
            <a:r>
              <a:rPr lang="zh-CN" altLang="en-US" dirty="0">
                <a:solidFill>
                  <a:schemeClr val="accent1">
                    <a:lumMod val="50000"/>
                  </a:schemeClr>
                </a:solidFill>
              </a:rPr>
              <a:t>绝对减值法 </a:t>
            </a:r>
            <a:r>
              <a:rPr lang="en-US" altLang="zh-CN" dirty="0">
                <a:solidFill>
                  <a:schemeClr val="accent1">
                    <a:lumMod val="50000"/>
                  </a:schemeClr>
                </a:solidFill>
              </a:rPr>
              <a:t>-&gt; </a:t>
            </a:r>
            <a:r>
              <a:rPr lang="en-US" altLang="zh-CN" dirty="0" err="1">
                <a:solidFill>
                  <a:schemeClr val="accent1">
                    <a:lumMod val="50000"/>
                  </a:schemeClr>
                </a:solidFill>
              </a:rPr>
              <a:t>Kenser</a:t>
            </a:r>
            <a:r>
              <a:rPr lang="en-US" altLang="zh-CN" dirty="0">
                <a:solidFill>
                  <a:schemeClr val="accent1">
                    <a:lumMod val="50000"/>
                  </a:schemeClr>
                </a:solidFill>
              </a:rPr>
              <a:t> Ney </a:t>
            </a:r>
            <a:r>
              <a:rPr lang="zh-CN" altLang="en-US" dirty="0">
                <a:solidFill>
                  <a:schemeClr val="accent1">
                    <a:lumMod val="50000"/>
                  </a:schemeClr>
                </a:solidFill>
              </a:rPr>
              <a:t>方法</a:t>
            </a:r>
            <a:endParaRPr lang="en-US" altLang="zh-CN" dirty="0">
              <a:solidFill>
                <a:schemeClr val="accent1">
                  <a:lumMod val="50000"/>
                </a:schemeClr>
              </a:solidFill>
            </a:endParaRPr>
          </a:p>
          <a:p>
            <a:r>
              <a:rPr lang="en-US" altLang="zh-CN" dirty="0">
                <a:solidFill>
                  <a:schemeClr val="accent1">
                    <a:lumMod val="50000"/>
                  </a:schemeClr>
                </a:solidFill>
              </a:rPr>
              <a:t>	</a:t>
            </a:r>
            <a:r>
              <a:rPr lang="zh-CN" altLang="en-US" dirty="0">
                <a:solidFill>
                  <a:schemeClr val="accent1">
                    <a:lumMod val="50000"/>
                  </a:schemeClr>
                </a:solidFill>
              </a:rPr>
              <a:t>线性减值法</a:t>
            </a:r>
            <a:endParaRPr lang="en-US" altLang="zh-CN" dirty="0">
              <a:solidFill>
                <a:schemeClr val="accent1">
                  <a:lumMod val="50000"/>
                </a:schemeClr>
              </a:solidFill>
            </a:endParaRPr>
          </a:p>
          <a:p>
            <a:r>
              <a:rPr lang="en-US" altLang="zh-CN" dirty="0">
                <a:solidFill>
                  <a:schemeClr val="accent1">
                    <a:lumMod val="50000"/>
                  </a:schemeClr>
                </a:solidFill>
              </a:rPr>
              <a:t>	Katz (</a:t>
            </a:r>
            <a:r>
              <a:rPr lang="zh-CN" altLang="en-US" dirty="0">
                <a:solidFill>
                  <a:schemeClr val="accent1">
                    <a:lumMod val="50000"/>
                  </a:schemeClr>
                </a:solidFill>
              </a:rPr>
              <a:t>后退</a:t>
            </a:r>
            <a:r>
              <a:rPr lang="en-US" altLang="zh-CN" dirty="0">
                <a:solidFill>
                  <a:schemeClr val="accent1">
                    <a:lumMod val="50000"/>
                  </a:schemeClr>
                </a:solidFill>
              </a:rPr>
              <a:t>)</a:t>
            </a:r>
            <a:r>
              <a:rPr lang="zh-CN" altLang="en-US" dirty="0">
                <a:solidFill>
                  <a:schemeClr val="accent1">
                    <a:lumMod val="50000"/>
                  </a:schemeClr>
                </a:solidFill>
              </a:rPr>
              <a:t>方法</a:t>
            </a:r>
            <a:endParaRPr lang="en-US" altLang="zh-CN" dirty="0">
              <a:solidFill>
                <a:schemeClr val="accent1">
                  <a:lumMod val="50000"/>
                </a:schemeClr>
              </a:solidFill>
            </a:endParaRPr>
          </a:p>
          <a:p>
            <a:r>
              <a:rPr lang="en-US" altLang="zh-CN" dirty="0">
                <a:solidFill>
                  <a:schemeClr val="accent1">
                    <a:lumMod val="50000"/>
                  </a:schemeClr>
                </a:solidFill>
              </a:rPr>
              <a:t>Jelinek Mercer </a:t>
            </a:r>
            <a:r>
              <a:rPr lang="zh-CN" altLang="en-US" dirty="0">
                <a:solidFill>
                  <a:schemeClr val="accent1">
                    <a:lumMod val="50000"/>
                  </a:schemeClr>
                </a:solidFill>
              </a:rPr>
              <a:t>方法</a:t>
            </a:r>
            <a:endParaRPr lang="en-US" altLang="zh-CN" dirty="0">
              <a:solidFill>
                <a:schemeClr val="accent1">
                  <a:lumMod val="50000"/>
                </a:schemeClr>
              </a:solidFill>
            </a:endParaRPr>
          </a:p>
        </p:txBody>
      </p:sp>
    </p:spTree>
    <p:extLst>
      <p:ext uri="{BB962C8B-B14F-4D97-AF65-F5344CB8AC3E}">
        <p14:creationId xmlns:p14="http://schemas.microsoft.com/office/powerpoint/2010/main" val="1658585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有限自动机的应用</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78</a:t>
            </a:fld>
            <a:endParaRPr lang="zh-CN" altLang="en-US" dirty="0"/>
          </a:p>
        </p:txBody>
      </p:sp>
      <p:sp>
        <p:nvSpPr>
          <p:cNvPr id="13" name="Rectangle 3">
            <a:extLst>
              <a:ext uri="{FF2B5EF4-FFF2-40B4-BE49-F238E27FC236}">
                <a16:creationId xmlns:a16="http://schemas.microsoft.com/office/drawing/2014/main" id="{01C58625-CB0C-4150-9B3F-2E5696937658}"/>
              </a:ext>
            </a:extLst>
          </p:cNvPr>
          <p:cNvSpPr txBox="1">
            <a:spLocks noChangeArrowheads="1"/>
          </p:cNvSpPr>
          <p:nvPr/>
        </p:nvSpPr>
        <p:spPr bwMode="white">
          <a:xfrm>
            <a:off x="6362701" y="66708"/>
            <a:ext cx="2431659" cy="64066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a:buFont typeface="Wingdings" pitchFamily="2" charset="2"/>
              <a:buNone/>
            </a:pPr>
            <a:r>
              <a:rPr lang="zh-CN" altLang="en-US" sz="2800" dirty="0">
                <a:solidFill>
                  <a:srgbClr val="003F69"/>
                </a:solidFill>
                <a:latin typeface="微软雅黑" panose="020B0503020204020204" pitchFamily="34" charset="-122"/>
                <a:ea typeface="微软雅黑" panose="020B0503020204020204" pitchFamily="34" charset="-122"/>
              </a:rPr>
              <a:t>单词拼写检查</a:t>
            </a:r>
            <a:endParaRPr lang="en-US" altLang="zh-CN" sz="2800" dirty="0">
              <a:solidFill>
                <a:srgbClr val="003F69"/>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9A34BC67-53CD-4EB8-98A3-7A3EB8558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560" y="1417488"/>
            <a:ext cx="8244840" cy="4181311"/>
          </a:xfrm>
          <a:prstGeom prst="rect">
            <a:avLst/>
          </a:prstGeom>
        </p:spPr>
      </p:pic>
      <p:sp>
        <p:nvSpPr>
          <p:cNvPr id="2" name="矩形 1">
            <a:extLst>
              <a:ext uri="{FF2B5EF4-FFF2-40B4-BE49-F238E27FC236}">
                <a16:creationId xmlns:a16="http://schemas.microsoft.com/office/drawing/2014/main" id="{72810C8D-8387-411F-BB8C-DD2C348D7CD4}"/>
              </a:ext>
            </a:extLst>
          </p:cNvPr>
          <p:cNvSpPr/>
          <p:nvPr/>
        </p:nvSpPr>
        <p:spPr>
          <a:xfrm>
            <a:off x="6942221" y="4643103"/>
            <a:ext cx="360948" cy="44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6496650-2E37-4B7C-BB21-5D8E299D8F92}"/>
              </a:ext>
            </a:extLst>
          </p:cNvPr>
          <p:cNvSpPr/>
          <p:nvPr/>
        </p:nvSpPr>
        <p:spPr>
          <a:xfrm>
            <a:off x="5755506" y="5089358"/>
            <a:ext cx="360948" cy="44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226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深度网络</a:t>
            </a:r>
            <a:r>
              <a:rPr lang="en-US" altLang="zh-CN" b="1" dirty="0">
                <a:solidFill>
                  <a:schemeClr val="bg1"/>
                </a:solidFill>
                <a:latin typeface="微软雅黑" panose="020B0503020204020204" pitchFamily="34" charset="-122"/>
                <a:ea typeface="微软雅黑" panose="020B0503020204020204" pitchFamily="34" charset="-122"/>
              </a:rPr>
              <a:t>NLP</a:t>
            </a:r>
            <a:r>
              <a:rPr lang="zh-CN" altLang="en-US" b="1" dirty="0">
                <a:solidFill>
                  <a:schemeClr val="bg1"/>
                </a:solidFill>
                <a:latin typeface="微软雅黑" panose="020B0503020204020204" pitchFamily="34" charset="-122"/>
                <a:ea typeface="微软雅黑" panose="020B0503020204020204" pitchFamily="34" charset="-122"/>
              </a:rPr>
              <a:t>应用</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79</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4" name="文本框 13">
            <a:extLst>
              <a:ext uri="{FF2B5EF4-FFF2-40B4-BE49-F238E27FC236}">
                <a16:creationId xmlns:a16="http://schemas.microsoft.com/office/drawing/2014/main" id="{CAA61B62-D76C-4A12-BD51-C48959D893A3}"/>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下列</a:t>
            </a:r>
            <a:r>
              <a:rPr lang="en-US" altLang="zh-CN" sz="2800" b="1" dirty="0">
                <a:solidFill>
                  <a:srgbClr val="C00000"/>
                </a:solidFill>
                <a:latin typeface="微软雅黑" panose="020B0503020204020204" pitchFamily="34" charset="-122"/>
                <a:ea typeface="微软雅黑" panose="020B0503020204020204" pitchFamily="34" charset="-122"/>
              </a:rPr>
              <a:t>NLP</a:t>
            </a:r>
            <a:r>
              <a:rPr lang="zh-CN" altLang="en-US" sz="2800" b="1" dirty="0">
                <a:solidFill>
                  <a:srgbClr val="C00000"/>
                </a:solidFill>
                <a:latin typeface="微软雅黑" panose="020B0503020204020204" pitchFamily="34" charset="-122"/>
                <a:ea typeface="微软雅黑" panose="020B0503020204020204" pitchFamily="34" charset="-122"/>
              </a:rPr>
              <a:t>深度网络哪些是时序网络？哪些是非时序网络？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6049792-4C58-43DD-BA0C-21C2092ED068}"/>
              </a:ext>
            </a:extLst>
          </p:cNvPr>
          <p:cNvSpPr txBox="1"/>
          <p:nvPr/>
        </p:nvSpPr>
        <p:spPr>
          <a:xfrm>
            <a:off x="1676889" y="1472982"/>
            <a:ext cx="8991111" cy="3108543"/>
          </a:xfrm>
          <a:prstGeom prst="rect">
            <a:avLst/>
          </a:prstGeom>
          <a:noFill/>
        </p:spPr>
        <p:txBody>
          <a:bodyPr wrap="square">
            <a:spAutoFit/>
          </a:bodyPr>
          <a:lstStyle>
            <a:defPPr>
              <a:defRPr lang="zh-CN"/>
            </a:defPPr>
            <a:lvl1pPr>
              <a:defRPr sz="2800" b="1">
                <a:solidFill>
                  <a:srgbClr val="C00000"/>
                </a:solidFill>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卷积神经网络</a:t>
            </a:r>
            <a:r>
              <a:rPr lang="en-US" altLang="zh-CN" dirty="0">
                <a:solidFill>
                  <a:schemeClr val="accent1">
                    <a:lumMod val="50000"/>
                  </a:schemeClr>
                </a:solidFill>
              </a:rPr>
              <a:t>(CNN)</a:t>
            </a:r>
          </a:p>
          <a:p>
            <a:r>
              <a:rPr lang="zh-CN" altLang="en-US" dirty="0">
                <a:solidFill>
                  <a:schemeClr val="accent1">
                    <a:lumMod val="50000"/>
                  </a:schemeClr>
                </a:solidFill>
              </a:rPr>
              <a:t>全连接网络</a:t>
            </a:r>
            <a:endParaRPr lang="en-US" altLang="zh-CN" dirty="0">
              <a:solidFill>
                <a:schemeClr val="accent1">
                  <a:lumMod val="50000"/>
                </a:schemeClr>
              </a:solidFill>
            </a:endParaRPr>
          </a:p>
          <a:p>
            <a:r>
              <a:rPr lang="zh-CN" altLang="en-US" dirty="0">
                <a:solidFill>
                  <a:schemeClr val="accent1">
                    <a:lumMod val="50000"/>
                  </a:schemeClr>
                </a:solidFill>
              </a:rPr>
              <a:t>生成对抗网络</a:t>
            </a:r>
            <a:r>
              <a:rPr lang="en-US" altLang="zh-CN" dirty="0">
                <a:solidFill>
                  <a:schemeClr val="accent1">
                    <a:lumMod val="50000"/>
                  </a:schemeClr>
                </a:solidFill>
              </a:rPr>
              <a:t>(GAN)</a:t>
            </a:r>
          </a:p>
          <a:p>
            <a:r>
              <a:rPr lang="zh-CN" altLang="en-US" dirty="0">
                <a:solidFill>
                  <a:schemeClr val="accent1">
                    <a:lumMod val="50000"/>
                  </a:schemeClr>
                </a:solidFill>
              </a:rPr>
              <a:t>循环神经网络</a:t>
            </a:r>
            <a:r>
              <a:rPr lang="en-US" altLang="zh-CN" dirty="0">
                <a:solidFill>
                  <a:schemeClr val="accent1">
                    <a:lumMod val="50000"/>
                  </a:schemeClr>
                </a:solidFill>
              </a:rPr>
              <a:t>(RNN)</a:t>
            </a:r>
          </a:p>
          <a:p>
            <a:r>
              <a:rPr lang="zh-CN" altLang="en-US" dirty="0">
                <a:solidFill>
                  <a:schemeClr val="accent1">
                    <a:lumMod val="50000"/>
                  </a:schemeClr>
                </a:solidFill>
              </a:rPr>
              <a:t>长短时记忆网络</a:t>
            </a:r>
            <a:r>
              <a:rPr lang="en-US" altLang="zh-CN" dirty="0">
                <a:solidFill>
                  <a:schemeClr val="accent1">
                    <a:lumMod val="50000"/>
                  </a:schemeClr>
                </a:solidFill>
              </a:rPr>
              <a:t>(LSTM)</a:t>
            </a:r>
          </a:p>
          <a:p>
            <a:r>
              <a:rPr lang="en-US" altLang="zh-CN" dirty="0">
                <a:solidFill>
                  <a:schemeClr val="accent1">
                    <a:lumMod val="50000"/>
                  </a:schemeClr>
                </a:solidFill>
              </a:rPr>
              <a:t>Word2Vec</a:t>
            </a:r>
          </a:p>
          <a:p>
            <a:r>
              <a:rPr lang="en-US" altLang="zh-CN" dirty="0">
                <a:solidFill>
                  <a:schemeClr val="accent1">
                    <a:lumMod val="50000"/>
                  </a:schemeClr>
                </a:solidFill>
              </a:rPr>
              <a:t>CBOW</a:t>
            </a:r>
          </a:p>
        </p:txBody>
      </p:sp>
    </p:spTree>
    <p:extLst>
      <p:ext uri="{BB962C8B-B14F-4D97-AF65-F5344CB8AC3E}">
        <p14:creationId xmlns:p14="http://schemas.microsoft.com/office/powerpoint/2010/main" val="146826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8</a:t>
            </a:fld>
            <a:endParaRPr lang="zh-CN" altLang="en-US" dirty="0"/>
          </a:p>
        </p:txBody>
      </p:sp>
      <p:sp>
        <p:nvSpPr>
          <p:cNvPr id="10" name="文本框 9">
            <a:extLst>
              <a:ext uri="{FF2B5EF4-FFF2-40B4-BE49-F238E27FC236}">
                <a16:creationId xmlns:a16="http://schemas.microsoft.com/office/drawing/2014/main" id="{C0B1DAB5-A7A0-47DB-8CAB-21175918730C}"/>
              </a:ext>
            </a:extLst>
          </p:cNvPr>
          <p:cNvSpPr txBox="1"/>
          <p:nvPr/>
        </p:nvSpPr>
        <p:spPr>
          <a:xfrm>
            <a:off x="1620618" y="6413702"/>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2 </a:t>
            </a:r>
            <a:r>
              <a:rPr lang="zh-CN" altLang="en-US" sz="1400" dirty="0"/>
              <a:t>章</a:t>
            </a:r>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熵的综合计算</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F32A7C8-2F4C-4697-B927-0C88BFC2A776}"/>
              </a:ext>
            </a:extLst>
          </p:cNvPr>
          <p:cNvPicPr>
            <a:picLocks noChangeAspect="1"/>
          </p:cNvPicPr>
          <p:nvPr/>
        </p:nvPicPr>
        <p:blipFill rotWithShape="1">
          <a:blip r:embed="rId3">
            <a:extLst>
              <a:ext uri="{28A0092B-C50C-407E-A947-70E740481C1C}">
                <a14:useLocalDpi xmlns:a14="http://schemas.microsoft.com/office/drawing/2010/main" val="0"/>
              </a:ext>
            </a:extLst>
          </a:blip>
          <a:srcRect t="36492" b="147"/>
          <a:stretch/>
        </p:blipFill>
        <p:spPr>
          <a:xfrm>
            <a:off x="1885266" y="809807"/>
            <a:ext cx="8154084" cy="2809476"/>
          </a:xfrm>
          <a:prstGeom prst="rect">
            <a:avLst/>
          </a:prstGeom>
        </p:spPr>
      </p:pic>
      <p:pic>
        <p:nvPicPr>
          <p:cNvPr id="4" name="图片 3">
            <a:extLst>
              <a:ext uri="{FF2B5EF4-FFF2-40B4-BE49-F238E27FC236}">
                <a16:creationId xmlns:a16="http://schemas.microsoft.com/office/drawing/2014/main" id="{F42D107C-37C5-4A23-B30D-48DAD2573859}"/>
              </a:ext>
            </a:extLst>
          </p:cNvPr>
          <p:cNvPicPr>
            <a:picLocks noChangeAspect="1"/>
          </p:cNvPicPr>
          <p:nvPr/>
        </p:nvPicPr>
        <p:blipFill>
          <a:blip r:embed="rId4"/>
          <a:stretch>
            <a:fillRect/>
          </a:stretch>
        </p:blipFill>
        <p:spPr>
          <a:xfrm>
            <a:off x="1704418" y="3582236"/>
            <a:ext cx="6504710" cy="744814"/>
          </a:xfrm>
          <a:prstGeom prst="rect">
            <a:avLst/>
          </a:prstGeom>
        </p:spPr>
      </p:pic>
      <p:pic>
        <p:nvPicPr>
          <p:cNvPr id="9" name="图片 8">
            <a:extLst>
              <a:ext uri="{FF2B5EF4-FFF2-40B4-BE49-F238E27FC236}">
                <a16:creationId xmlns:a16="http://schemas.microsoft.com/office/drawing/2014/main" id="{67994D07-C0A5-425C-A751-563C3CDCFC20}"/>
              </a:ext>
            </a:extLst>
          </p:cNvPr>
          <p:cNvPicPr>
            <a:picLocks noChangeAspect="1"/>
          </p:cNvPicPr>
          <p:nvPr/>
        </p:nvPicPr>
        <p:blipFill>
          <a:blip r:embed="rId5"/>
          <a:stretch>
            <a:fillRect/>
          </a:stretch>
        </p:blipFill>
        <p:spPr>
          <a:xfrm>
            <a:off x="1596401" y="4362574"/>
            <a:ext cx="3677898" cy="671868"/>
          </a:xfrm>
          <a:prstGeom prst="rect">
            <a:avLst/>
          </a:prstGeom>
        </p:spPr>
      </p:pic>
      <p:pic>
        <p:nvPicPr>
          <p:cNvPr id="15" name="图片 14">
            <a:extLst>
              <a:ext uri="{FF2B5EF4-FFF2-40B4-BE49-F238E27FC236}">
                <a16:creationId xmlns:a16="http://schemas.microsoft.com/office/drawing/2014/main" id="{A1582A81-5874-4D94-9D50-5D48B6178794}"/>
              </a:ext>
            </a:extLst>
          </p:cNvPr>
          <p:cNvPicPr>
            <a:picLocks noChangeAspect="1"/>
          </p:cNvPicPr>
          <p:nvPr/>
        </p:nvPicPr>
        <p:blipFill>
          <a:blip r:embed="rId6"/>
          <a:stretch>
            <a:fillRect/>
          </a:stretch>
        </p:blipFill>
        <p:spPr>
          <a:xfrm>
            <a:off x="1596400" y="5069965"/>
            <a:ext cx="3595601" cy="791747"/>
          </a:xfrm>
          <a:prstGeom prst="rect">
            <a:avLst/>
          </a:prstGeom>
        </p:spPr>
      </p:pic>
      <p:sp>
        <p:nvSpPr>
          <p:cNvPr id="19" name="矩形 18">
            <a:extLst>
              <a:ext uri="{FF2B5EF4-FFF2-40B4-BE49-F238E27FC236}">
                <a16:creationId xmlns:a16="http://schemas.microsoft.com/office/drawing/2014/main" id="{F5D2817F-8CE5-47E5-9CD4-546BF9268CEC}"/>
              </a:ext>
            </a:extLst>
          </p:cNvPr>
          <p:cNvSpPr/>
          <p:nvPr/>
        </p:nvSpPr>
        <p:spPr>
          <a:xfrm>
            <a:off x="3606973" y="3641274"/>
            <a:ext cx="4731809" cy="72130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20" name="矩形 19">
            <a:extLst>
              <a:ext uri="{FF2B5EF4-FFF2-40B4-BE49-F238E27FC236}">
                <a16:creationId xmlns:a16="http://schemas.microsoft.com/office/drawing/2014/main" id="{8A33E3C5-2315-4612-920B-D410DCEAFB08}"/>
              </a:ext>
            </a:extLst>
          </p:cNvPr>
          <p:cNvSpPr/>
          <p:nvPr/>
        </p:nvSpPr>
        <p:spPr>
          <a:xfrm>
            <a:off x="3606973" y="4378191"/>
            <a:ext cx="4731809" cy="72130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21" name="矩形 20">
            <a:extLst>
              <a:ext uri="{FF2B5EF4-FFF2-40B4-BE49-F238E27FC236}">
                <a16:creationId xmlns:a16="http://schemas.microsoft.com/office/drawing/2014/main" id="{07D9FCED-11AE-4923-81A6-87BAC808D347}"/>
              </a:ext>
            </a:extLst>
          </p:cNvPr>
          <p:cNvSpPr/>
          <p:nvPr/>
        </p:nvSpPr>
        <p:spPr>
          <a:xfrm>
            <a:off x="3606973" y="5105188"/>
            <a:ext cx="4731809" cy="721300"/>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Tree>
    <p:extLst>
      <p:ext uri="{BB962C8B-B14F-4D97-AF65-F5344CB8AC3E}">
        <p14:creationId xmlns:p14="http://schemas.microsoft.com/office/powerpoint/2010/main" val="331779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深度网络</a:t>
            </a:r>
            <a:r>
              <a:rPr lang="en-US" altLang="zh-CN" b="1" dirty="0">
                <a:solidFill>
                  <a:schemeClr val="bg1"/>
                </a:solidFill>
                <a:latin typeface="微软雅黑" panose="020B0503020204020204" pitchFamily="34" charset="-122"/>
                <a:ea typeface="微软雅黑" panose="020B0503020204020204" pitchFamily="34" charset="-122"/>
              </a:rPr>
              <a:t>NLP</a:t>
            </a:r>
            <a:r>
              <a:rPr lang="zh-CN" altLang="en-US" b="1" dirty="0">
                <a:solidFill>
                  <a:schemeClr val="bg1"/>
                </a:solidFill>
                <a:latin typeface="微软雅黑" panose="020B0503020204020204" pitchFamily="34" charset="-122"/>
                <a:ea typeface="微软雅黑" panose="020B0503020204020204" pitchFamily="34" charset="-122"/>
              </a:rPr>
              <a:t>应用</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80</a:t>
            </a:fld>
            <a:endParaRPr lang="zh-CN" altLang="en-US" dirty="0"/>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4" name="文本框 13">
            <a:extLst>
              <a:ext uri="{FF2B5EF4-FFF2-40B4-BE49-F238E27FC236}">
                <a16:creationId xmlns:a16="http://schemas.microsoft.com/office/drawing/2014/main" id="{CAA61B62-D76C-4A12-BD51-C48959D893A3}"/>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下列</a:t>
            </a:r>
            <a:r>
              <a:rPr lang="en-US" altLang="zh-CN" sz="2800" b="1" dirty="0">
                <a:solidFill>
                  <a:srgbClr val="C00000"/>
                </a:solidFill>
                <a:latin typeface="微软雅黑" panose="020B0503020204020204" pitchFamily="34" charset="-122"/>
                <a:ea typeface="微软雅黑" panose="020B0503020204020204" pitchFamily="34" charset="-122"/>
              </a:rPr>
              <a:t>NLP</a:t>
            </a:r>
            <a:r>
              <a:rPr lang="zh-CN" altLang="en-US" sz="2800" b="1" dirty="0">
                <a:solidFill>
                  <a:srgbClr val="C00000"/>
                </a:solidFill>
                <a:latin typeface="微软雅黑" panose="020B0503020204020204" pitchFamily="34" charset="-122"/>
                <a:ea typeface="微软雅黑" panose="020B0503020204020204" pitchFamily="34" charset="-122"/>
              </a:rPr>
              <a:t>深度网络哪些是时序网络？哪些是非时序网络？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FD1159C-2274-480C-AC83-01F8CFA3137A}"/>
              </a:ext>
            </a:extLst>
          </p:cNvPr>
          <p:cNvSpPr txBox="1"/>
          <p:nvPr/>
        </p:nvSpPr>
        <p:spPr>
          <a:xfrm>
            <a:off x="1498331" y="2617976"/>
            <a:ext cx="9855469" cy="954107"/>
          </a:xfrm>
          <a:prstGeom prst="rect">
            <a:avLst/>
          </a:prstGeom>
          <a:noFill/>
        </p:spPr>
        <p:txBody>
          <a:bodyPr wrap="square">
            <a:spAutoFit/>
          </a:bodyPr>
          <a:lstStyle>
            <a:defPPr>
              <a:defRPr lang="zh-CN"/>
            </a:defPPr>
            <a:lvl1pPr>
              <a:defRPr sz="2800" b="1">
                <a:solidFill>
                  <a:srgbClr val="C00000"/>
                </a:solidFill>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循环神经网络</a:t>
            </a:r>
            <a:r>
              <a:rPr lang="en-US" altLang="zh-CN" dirty="0">
                <a:solidFill>
                  <a:schemeClr val="accent1">
                    <a:lumMod val="50000"/>
                  </a:schemeClr>
                </a:solidFill>
              </a:rPr>
              <a:t>(RNN) </a:t>
            </a:r>
            <a:r>
              <a:rPr lang="zh-CN" altLang="en-US" dirty="0">
                <a:solidFill>
                  <a:schemeClr val="accent1">
                    <a:lumMod val="50000"/>
                  </a:schemeClr>
                </a:solidFill>
              </a:rPr>
              <a:t>和</a:t>
            </a:r>
            <a:endParaRPr lang="en-US" altLang="zh-CN" dirty="0">
              <a:solidFill>
                <a:schemeClr val="accent1">
                  <a:lumMod val="50000"/>
                </a:schemeClr>
              </a:solidFill>
            </a:endParaRPr>
          </a:p>
          <a:p>
            <a:r>
              <a:rPr lang="zh-CN" altLang="en-US" dirty="0">
                <a:solidFill>
                  <a:schemeClr val="accent1">
                    <a:lumMod val="50000"/>
                  </a:schemeClr>
                </a:solidFill>
              </a:rPr>
              <a:t>长短时记忆网络</a:t>
            </a:r>
            <a:r>
              <a:rPr lang="en-US" altLang="zh-CN" dirty="0">
                <a:solidFill>
                  <a:schemeClr val="accent1">
                    <a:lumMod val="50000"/>
                  </a:schemeClr>
                </a:solidFill>
              </a:rPr>
              <a:t>(LSTM) </a:t>
            </a:r>
            <a:r>
              <a:rPr lang="zh-CN" altLang="en-US" dirty="0">
                <a:solidFill>
                  <a:schemeClr val="accent1">
                    <a:lumMod val="50000"/>
                  </a:schemeClr>
                </a:solidFill>
              </a:rPr>
              <a:t>是时序网络，其它的是非时序网络</a:t>
            </a:r>
            <a:endParaRPr lang="en-US" altLang="zh-CN" dirty="0">
              <a:solidFill>
                <a:schemeClr val="accent1">
                  <a:lumMod val="50000"/>
                </a:schemeClr>
              </a:solidFill>
            </a:endParaRPr>
          </a:p>
        </p:txBody>
      </p:sp>
    </p:spTree>
    <p:extLst>
      <p:ext uri="{BB962C8B-B14F-4D97-AF65-F5344CB8AC3E}">
        <p14:creationId xmlns:p14="http://schemas.microsoft.com/office/powerpoint/2010/main" val="3741782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最大似然估计</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81</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5" name="图片 4">
            <a:extLst>
              <a:ext uri="{FF2B5EF4-FFF2-40B4-BE49-F238E27FC236}">
                <a16:creationId xmlns:a16="http://schemas.microsoft.com/office/drawing/2014/main" id="{FCCCD1FC-6C75-439C-AC2B-FAC1539BD4F5}"/>
              </a:ext>
            </a:extLst>
          </p:cNvPr>
          <p:cNvPicPr>
            <a:picLocks noChangeAspect="1"/>
          </p:cNvPicPr>
          <p:nvPr/>
        </p:nvPicPr>
        <p:blipFill>
          <a:blip r:embed="rId3"/>
          <a:stretch>
            <a:fillRect/>
          </a:stretch>
        </p:blipFill>
        <p:spPr>
          <a:xfrm>
            <a:off x="1544826" y="1192419"/>
            <a:ext cx="9102348" cy="4479757"/>
          </a:xfrm>
          <a:prstGeom prst="rect">
            <a:avLst/>
          </a:prstGeom>
        </p:spPr>
      </p:pic>
    </p:spTree>
    <p:extLst>
      <p:ext uri="{BB962C8B-B14F-4D97-AF65-F5344CB8AC3E}">
        <p14:creationId xmlns:p14="http://schemas.microsoft.com/office/powerpoint/2010/main" val="20713654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最大似然估计</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82</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C3FD9D20-42B4-4A75-9F3E-63A30B75A800}"/>
              </a:ext>
            </a:extLst>
          </p:cNvPr>
          <p:cNvPicPr>
            <a:picLocks noChangeAspect="1"/>
          </p:cNvPicPr>
          <p:nvPr/>
        </p:nvPicPr>
        <p:blipFill>
          <a:blip r:embed="rId3"/>
          <a:stretch>
            <a:fillRect/>
          </a:stretch>
        </p:blipFill>
        <p:spPr>
          <a:xfrm>
            <a:off x="1633454" y="1379221"/>
            <a:ext cx="8930374" cy="3626945"/>
          </a:xfrm>
          <a:prstGeom prst="rect">
            <a:avLst/>
          </a:prstGeom>
        </p:spPr>
      </p:pic>
    </p:spTree>
    <p:extLst>
      <p:ext uri="{BB962C8B-B14F-4D97-AF65-F5344CB8AC3E}">
        <p14:creationId xmlns:p14="http://schemas.microsoft.com/office/powerpoint/2010/main" val="4276645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汉语自动分词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83</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1C2C1A33-A265-4749-912C-2E64F3C28B2A}"/>
              </a:ext>
            </a:extLst>
          </p:cNvPr>
          <p:cNvPicPr>
            <a:picLocks noChangeAspect="1"/>
          </p:cNvPicPr>
          <p:nvPr/>
        </p:nvPicPr>
        <p:blipFill>
          <a:blip r:embed="rId3"/>
          <a:stretch>
            <a:fillRect/>
          </a:stretch>
        </p:blipFill>
        <p:spPr>
          <a:xfrm>
            <a:off x="1787304" y="1339743"/>
            <a:ext cx="8617393" cy="4178515"/>
          </a:xfrm>
          <a:prstGeom prst="rect">
            <a:avLst/>
          </a:prstGeom>
        </p:spPr>
      </p:pic>
    </p:spTree>
    <p:extLst>
      <p:ext uri="{BB962C8B-B14F-4D97-AF65-F5344CB8AC3E}">
        <p14:creationId xmlns:p14="http://schemas.microsoft.com/office/powerpoint/2010/main" val="4287328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汉语自动分词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84</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75E910F3-D913-4AA3-BBE8-304BCE9967A0}"/>
              </a:ext>
            </a:extLst>
          </p:cNvPr>
          <p:cNvPicPr>
            <a:picLocks noChangeAspect="1"/>
          </p:cNvPicPr>
          <p:nvPr/>
        </p:nvPicPr>
        <p:blipFill>
          <a:blip r:embed="rId3"/>
          <a:stretch>
            <a:fillRect/>
          </a:stretch>
        </p:blipFill>
        <p:spPr>
          <a:xfrm>
            <a:off x="1524000" y="1103235"/>
            <a:ext cx="8677293" cy="4677550"/>
          </a:xfrm>
          <a:prstGeom prst="rect">
            <a:avLst/>
          </a:prstGeom>
        </p:spPr>
      </p:pic>
      <p:sp>
        <p:nvSpPr>
          <p:cNvPr id="2" name="文本框 1">
            <a:extLst>
              <a:ext uri="{FF2B5EF4-FFF2-40B4-BE49-F238E27FC236}">
                <a16:creationId xmlns:a16="http://schemas.microsoft.com/office/drawing/2014/main" id="{8AFAF3CD-CB34-4816-B7A3-032566B1DF6E}"/>
              </a:ext>
            </a:extLst>
          </p:cNvPr>
          <p:cNvSpPr txBox="1"/>
          <p:nvPr/>
        </p:nvSpPr>
        <p:spPr>
          <a:xfrm>
            <a:off x="5169279" y="1021650"/>
            <a:ext cx="6497291" cy="523220"/>
          </a:xfrm>
          <a:prstGeom prst="rect">
            <a:avLst/>
          </a:prstGeom>
          <a:noFill/>
        </p:spPr>
        <p:txBody>
          <a:bodyPr wrap="none" rtlCol="0">
            <a:spAutoFit/>
          </a:bodyPr>
          <a:lstStyle/>
          <a:p>
            <a:r>
              <a:rPr lang="en-US" altLang="zh-CN" sz="2800" b="1" dirty="0"/>
              <a:t>(</a:t>
            </a:r>
            <a:r>
              <a:rPr lang="zh-CN" altLang="en-US" sz="2800" b="1" dirty="0"/>
              <a:t>歧义主要分为交集型歧义和组合型歧义</a:t>
            </a:r>
            <a:r>
              <a:rPr lang="en-US" altLang="zh-CN" sz="2800" b="1" dirty="0"/>
              <a:t>)</a:t>
            </a:r>
            <a:endParaRPr lang="zh-CN" altLang="en-US" sz="2800" b="1" dirty="0"/>
          </a:p>
        </p:txBody>
      </p:sp>
    </p:spTree>
    <p:extLst>
      <p:ext uri="{BB962C8B-B14F-4D97-AF65-F5344CB8AC3E}">
        <p14:creationId xmlns:p14="http://schemas.microsoft.com/office/powerpoint/2010/main" val="1862798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汉语自动分词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85</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4AFA9804-B625-4E3D-AFB8-AC9D04EF275A}"/>
              </a:ext>
            </a:extLst>
          </p:cNvPr>
          <p:cNvPicPr>
            <a:picLocks noChangeAspect="1"/>
          </p:cNvPicPr>
          <p:nvPr/>
        </p:nvPicPr>
        <p:blipFill>
          <a:blip r:embed="rId3"/>
          <a:stretch>
            <a:fillRect/>
          </a:stretch>
        </p:blipFill>
        <p:spPr>
          <a:xfrm>
            <a:off x="1653947" y="1005112"/>
            <a:ext cx="8884107" cy="4546834"/>
          </a:xfrm>
          <a:prstGeom prst="rect">
            <a:avLst/>
          </a:prstGeom>
        </p:spPr>
      </p:pic>
    </p:spTree>
    <p:extLst>
      <p:ext uri="{BB962C8B-B14F-4D97-AF65-F5344CB8AC3E}">
        <p14:creationId xmlns:p14="http://schemas.microsoft.com/office/powerpoint/2010/main" val="3987898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汉语自动分词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86</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4" name="图片 3">
            <a:extLst>
              <a:ext uri="{FF2B5EF4-FFF2-40B4-BE49-F238E27FC236}">
                <a16:creationId xmlns:a16="http://schemas.microsoft.com/office/drawing/2014/main" id="{0DA64D79-9AE0-4F5B-A0EF-157BD43D0B21}"/>
              </a:ext>
            </a:extLst>
          </p:cNvPr>
          <p:cNvPicPr>
            <a:picLocks noChangeAspect="1"/>
          </p:cNvPicPr>
          <p:nvPr/>
        </p:nvPicPr>
        <p:blipFill>
          <a:blip r:embed="rId3"/>
          <a:stretch>
            <a:fillRect/>
          </a:stretch>
        </p:blipFill>
        <p:spPr>
          <a:xfrm>
            <a:off x="2175152" y="1199464"/>
            <a:ext cx="3327571" cy="596931"/>
          </a:xfrm>
          <a:prstGeom prst="rect">
            <a:avLst/>
          </a:prstGeom>
        </p:spPr>
      </p:pic>
      <p:pic>
        <p:nvPicPr>
          <p:cNvPr id="5" name="图片 4">
            <a:extLst>
              <a:ext uri="{FF2B5EF4-FFF2-40B4-BE49-F238E27FC236}">
                <a16:creationId xmlns:a16="http://schemas.microsoft.com/office/drawing/2014/main" id="{D52F812D-7B19-40C2-9F51-B009EF65F35E}"/>
              </a:ext>
            </a:extLst>
          </p:cNvPr>
          <p:cNvPicPr>
            <a:picLocks noChangeAspect="1"/>
          </p:cNvPicPr>
          <p:nvPr/>
        </p:nvPicPr>
        <p:blipFill>
          <a:blip r:embed="rId4"/>
          <a:stretch>
            <a:fillRect/>
          </a:stretch>
        </p:blipFill>
        <p:spPr>
          <a:xfrm>
            <a:off x="2913857" y="1896875"/>
            <a:ext cx="5855001" cy="622332"/>
          </a:xfrm>
          <a:prstGeom prst="rect">
            <a:avLst/>
          </a:prstGeom>
        </p:spPr>
      </p:pic>
      <p:pic>
        <p:nvPicPr>
          <p:cNvPr id="6" name="图片 5">
            <a:extLst>
              <a:ext uri="{FF2B5EF4-FFF2-40B4-BE49-F238E27FC236}">
                <a16:creationId xmlns:a16="http://schemas.microsoft.com/office/drawing/2014/main" id="{7652309E-654E-437C-BB36-0EB9557B53B4}"/>
              </a:ext>
            </a:extLst>
          </p:cNvPr>
          <p:cNvPicPr>
            <a:picLocks noChangeAspect="1"/>
          </p:cNvPicPr>
          <p:nvPr/>
        </p:nvPicPr>
        <p:blipFill>
          <a:blip r:embed="rId5"/>
          <a:stretch>
            <a:fillRect/>
          </a:stretch>
        </p:blipFill>
        <p:spPr>
          <a:xfrm>
            <a:off x="2175152" y="2659811"/>
            <a:ext cx="3568883" cy="571529"/>
          </a:xfrm>
          <a:prstGeom prst="rect">
            <a:avLst/>
          </a:prstGeom>
        </p:spPr>
      </p:pic>
      <p:pic>
        <p:nvPicPr>
          <p:cNvPr id="7" name="图片 6">
            <a:extLst>
              <a:ext uri="{FF2B5EF4-FFF2-40B4-BE49-F238E27FC236}">
                <a16:creationId xmlns:a16="http://schemas.microsoft.com/office/drawing/2014/main" id="{27F2A535-9CCE-4BCF-B1FD-80E90F6FEF8C}"/>
              </a:ext>
            </a:extLst>
          </p:cNvPr>
          <p:cNvPicPr>
            <a:picLocks noChangeAspect="1"/>
          </p:cNvPicPr>
          <p:nvPr/>
        </p:nvPicPr>
        <p:blipFill>
          <a:blip r:embed="rId6"/>
          <a:stretch>
            <a:fillRect/>
          </a:stretch>
        </p:blipFill>
        <p:spPr>
          <a:xfrm>
            <a:off x="2831933" y="3175641"/>
            <a:ext cx="6528135" cy="742988"/>
          </a:xfrm>
          <a:prstGeom prst="rect">
            <a:avLst/>
          </a:prstGeom>
        </p:spPr>
      </p:pic>
      <p:pic>
        <p:nvPicPr>
          <p:cNvPr id="8" name="图片 7">
            <a:extLst>
              <a:ext uri="{FF2B5EF4-FFF2-40B4-BE49-F238E27FC236}">
                <a16:creationId xmlns:a16="http://schemas.microsoft.com/office/drawing/2014/main" id="{FC316DA6-11FE-4055-82C1-66D078BB5F20}"/>
              </a:ext>
            </a:extLst>
          </p:cNvPr>
          <p:cNvPicPr>
            <a:picLocks noChangeAspect="1"/>
          </p:cNvPicPr>
          <p:nvPr/>
        </p:nvPicPr>
        <p:blipFill>
          <a:blip r:embed="rId7"/>
          <a:stretch>
            <a:fillRect/>
          </a:stretch>
        </p:blipFill>
        <p:spPr>
          <a:xfrm>
            <a:off x="2175151" y="4031966"/>
            <a:ext cx="4407126" cy="571529"/>
          </a:xfrm>
          <a:prstGeom prst="rect">
            <a:avLst/>
          </a:prstGeom>
        </p:spPr>
      </p:pic>
      <p:pic>
        <p:nvPicPr>
          <p:cNvPr id="9" name="图片 8">
            <a:extLst>
              <a:ext uri="{FF2B5EF4-FFF2-40B4-BE49-F238E27FC236}">
                <a16:creationId xmlns:a16="http://schemas.microsoft.com/office/drawing/2014/main" id="{09DB6953-450E-44C5-B4EE-C90D86CF9D35}"/>
              </a:ext>
            </a:extLst>
          </p:cNvPr>
          <p:cNvPicPr>
            <a:picLocks noChangeAspect="1"/>
          </p:cNvPicPr>
          <p:nvPr/>
        </p:nvPicPr>
        <p:blipFill>
          <a:blip r:embed="rId8"/>
          <a:stretch>
            <a:fillRect/>
          </a:stretch>
        </p:blipFill>
        <p:spPr>
          <a:xfrm>
            <a:off x="2788921" y="4877127"/>
            <a:ext cx="6324925" cy="520727"/>
          </a:xfrm>
          <a:prstGeom prst="rect">
            <a:avLst/>
          </a:prstGeom>
        </p:spPr>
      </p:pic>
    </p:spTree>
    <p:extLst>
      <p:ext uri="{BB962C8B-B14F-4D97-AF65-F5344CB8AC3E}">
        <p14:creationId xmlns:p14="http://schemas.microsoft.com/office/powerpoint/2010/main" val="13739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汉语自动分词</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87</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pic>
        <p:nvPicPr>
          <p:cNvPr id="2" name="图片 1">
            <a:extLst>
              <a:ext uri="{FF2B5EF4-FFF2-40B4-BE49-F238E27FC236}">
                <a16:creationId xmlns:a16="http://schemas.microsoft.com/office/drawing/2014/main" id="{74751559-835A-4C40-BBEE-B038B1B899CF}"/>
              </a:ext>
            </a:extLst>
          </p:cNvPr>
          <p:cNvPicPr>
            <a:picLocks noChangeAspect="1"/>
          </p:cNvPicPr>
          <p:nvPr/>
        </p:nvPicPr>
        <p:blipFill>
          <a:blip r:embed="rId3"/>
          <a:stretch>
            <a:fillRect/>
          </a:stretch>
        </p:blipFill>
        <p:spPr>
          <a:xfrm>
            <a:off x="1813560" y="1146810"/>
            <a:ext cx="8564880" cy="3527512"/>
          </a:xfrm>
          <a:prstGeom prst="rect">
            <a:avLst/>
          </a:prstGeom>
        </p:spPr>
      </p:pic>
    </p:spTree>
    <p:extLst>
      <p:ext uri="{BB962C8B-B14F-4D97-AF65-F5344CB8AC3E}">
        <p14:creationId xmlns:p14="http://schemas.microsoft.com/office/powerpoint/2010/main" val="3808937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语料库</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solidFill>
                  <a:srgbClr val="003F69"/>
                </a:solidFill>
              </a:rPr>
              <a:pPr/>
              <a:t>88</a:t>
            </a:fld>
            <a:endParaRPr lang="zh-CN" altLang="en-US" dirty="0">
              <a:solidFill>
                <a:srgbClr val="003F69"/>
              </a:solidFill>
            </a:endParaRPr>
          </a:p>
        </p:txBody>
      </p:sp>
      <p:sp>
        <p:nvSpPr>
          <p:cNvPr id="11" name="矩形 10">
            <a:extLst>
              <a:ext uri="{FF2B5EF4-FFF2-40B4-BE49-F238E27FC236}">
                <a16:creationId xmlns:a16="http://schemas.microsoft.com/office/drawing/2014/main" id="{E9E553AE-E6F5-4D33-8D0B-F7228019D38A}"/>
              </a:ext>
            </a:extLst>
          </p:cNvPr>
          <p:cNvSpPr/>
          <p:nvPr/>
        </p:nvSpPr>
        <p:spPr>
          <a:xfrm>
            <a:off x="1813560" y="914400"/>
            <a:ext cx="97536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0" name="文本框 9">
            <a:extLst>
              <a:ext uri="{FF2B5EF4-FFF2-40B4-BE49-F238E27FC236}">
                <a16:creationId xmlns:a16="http://schemas.microsoft.com/office/drawing/2014/main" id="{FD0E9E4C-7C06-4C5E-A6E2-47F38EE34D43}"/>
              </a:ext>
            </a:extLst>
          </p:cNvPr>
          <p:cNvSpPr txBox="1"/>
          <p:nvPr/>
        </p:nvSpPr>
        <p:spPr>
          <a:xfrm>
            <a:off x="1620618" y="6413700"/>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3 </a:t>
            </a:r>
            <a:r>
              <a:rPr lang="zh-CN" altLang="en-US" sz="1400" dirty="0"/>
              <a:t>章</a:t>
            </a:r>
          </a:p>
        </p:txBody>
      </p:sp>
      <p:sp>
        <p:nvSpPr>
          <p:cNvPr id="9" name="文本框 8">
            <a:extLst>
              <a:ext uri="{FF2B5EF4-FFF2-40B4-BE49-F238E27FC236}">
                <a16:creationId xmlns:a16="http://schemas.microsoft.com/office/drawing/2014/main" id="{5986167E-6BF6-4234-A941-5E0E67C14AA4}"/>
              </a:ext>
            </a:extLst>
          </p:cNvPr>
          <p:cNvSpPr txBox="1"/>
          <p:nvPr/>
        </p:nvSpPr>
        <p:spPr>
          <a:xfrm>
            <a:off x="1620619" y="856747"/>
            <a:ext cx="8991111"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语料库分类？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F2F640-389B-4822-A9DC-A418EC5B2198}"/>
              </a:ext>
            </a:extLst>
          </p:cNvPr>
          <p:cNvSpPr txBox="1"/>
          <p:nvPr/>
        </p:nvSpPr>
        <p:spPr>
          <a:xfrm>
            <a:off x="1676889" y="1729036"/>
            <a:ext cx="8991111" cy="1631216"/>
          </a:xfrm>
          <a:prstGeom prst="rect">
            <a:avLst/>
          </a:prstGeom>
          <a:noFill/>
        </p:spPr>
        <p:txBody>
          <a:bodyPr wrap="square">
            <a:spAutoFit/>
          </a:body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语种划分：</a:t>
            </a:r>
            <a:r>
              <a:rPr lang="zh-CN" altLang="en-US" sz="2000" b="1" dirty="0">
                <a:solidFill>
                  <a:srgbClr val="C00000"/>
                </a:solidFill>
                <a:latin typeface="微软雅黑" panose="020B0503020204020204" pitchFamily="34" charset="-122"/>
                <a:ea typeface="微软雅黑" panose="020B0503020204020204" pitchFamily="34" charset="-122"/>
              </a:rPr>
              <a:t>单语种，多语种</a:t>
            </a:r>
            <a:endParaRPr lang="en-US" altLang="zh-CN" sz="2000" b="1" dirty="0">
              <a:solidFill>
                <a:srgbClr val="C00000"/>
              </a:solidFill>
              <a:latin typeface="微软雅黑" panose="020B0503020204020204" pitchFamily="34" charset="-122"/>
              <a:ea typeface="微软雅黑" panose="020B0503020204020204" pitchFamily="34" charset="-122"/>
            </a:endParaRPr>
          </a:p>
          <a:p>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记载媒体：</a:t>
            </a:r>
            <a:r>
              <a:rPr lang="zh-CN" altLang="en-US" sz="2000" b="1" dirty="0">
                <a:solidFill>
                  <a:srgbClr val="C00000"/>
                </a:solidFill>
                <a:latin typeface="微软雅黑" panose="020B0503020204020204" pitchFamily="34" charset="-122"/>
                <a:ea typeface="微软雅黑" panose="020B0503020204020204" pitchFamily="34" charset="-122"/>
              </a:rPr>
              <a:t>单媒体，多媒体</a:t>
            </a:r>
            <a:endParaRPr lang="en-US" altLang="zh-CN" sz="2000" b="1" dirty="0">
              <a:solidFill>
                <a:srgbClr val="C00000"/>
              </a:solidFill>
              <a:latin typeface="微软雅黑" panose="020B0503020204020204" pitchFamily="34" charset="-122"/>
              <a:ea typeface="微软雅黑" panose="020B0503020204020204" pitchFamily="34" charset="-122"/>
            </a:endParaRPr>
          </a:p>
          <a:p>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NLP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种更主要考虑区分依据是以 </a:t>
            </a:r>
            <a:r>
              <a:rPr lang="zh-CN" altLang="en-US" sz="2000" b="1" dirty="0">
                <a:solidFill>
                  <a:srgbClr val="C00000"/>
                </a:solidFill>
                <a:latin typeface="微软雅黑" panose="020B0503020204020204" pitchFamily="34" charset="-122"/>
                <a:ea typeface="微软雅黑" panose="020B0503020204020204" pitchFamily="34" charset="-122"/>
              </a:rPr>
              <a:t>代表性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  </a:t>
            </a:r>
            <a:r>
              <a:rPr lang="zh-CN" altLang="en-US" sz="2000" b="1" dirty="0">
                <a:solidFill>
                  <a:srgbClr val="C00000"/>
                </a:solidFill>
                <a:latin typeface="微软雅黑" panose="020B0503020204020204" pitchFamily="34" charset="-122"/>
                <a:ea typeface="微软雅黑" panose="020B0503020204020204" pitchFamily="34" charset="-122"/>
              </a:rPr>
              <a:t>平衡性</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 区分为平衡和非平衡语料库</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6BBFA0F-E96F-4E0C-B5D2-95FC7DE87848}"/>
              </a:ext>
            </a:extLst>
          </p:cNvPr>
          <p:cNvSpPr/>
          <p:nvPr/>
        </p:nvSpPr>
        <p:spPr>
          <a:xfrm>
            <a:off x="2953753" y="1728289"/>
            <a:ext cx="1955131" cy="383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68FDA43-61C0-4975-8DCA-42C14B1C747F}"/>
              </a:ext>
            </a:extLst>
          </p:cNvPr>
          <p:cNvSpPr/>
          <p:nvPr/>
        </p:nvSpPr>
        <p:spPr>
          <a:xfrm>
            <a:off x="2953753" y="2303136"/>
            <a:ext cx="1955131" cy="383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8C0FF75-45E7-41D9-938D-E09C93CC2365}"/>
              </a:ext>
            </a:extLst>
          </p:cNvPr>
          <p:cNvSpPr/>
          <p:nvPr/>
        </p:nvSpPr>
        <p:spPr>
          <a:xfrm>
            <a:off x="5346701" y="2943421"/>
            <a:ext cx="859984" cy="383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1575C2B-E933-4E6C-B99F-2D714783A933}"/>
              </a:ext>
            </a:extLst>
          </p:cNvPr>
          <p:cNvSpPr/>
          <p:nvPr/>
        </p:nvSpPr>
        <p:spPr>
          <a:xfrm>
            <a:off x="6597986" y="2943421"/>
            <a:ext cx="859984" cy="383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A1D0016-27EC-4590-9643-483E9124D5A9}"/>
              </a:ext>
            </a:extLst>
          </p:cNvPr>
          <p:cNvSpPr txBox="1"/>
          <p:nvPr/>
        </p:nvSpPr>
        <p:spPr>
          <a:xfrm>
            <a:off x="1676889" y="4101416"/>
            <a:ext cx="765521" cy="400110"/>
          </a:xfrm>
          <a:prstGeom prst="rect">
            <a:avLst/>
          </a:prstGeom>
          <a:noFill/>
        </p:spPr>
        <p:txBody>
          <a:bodyPr wrap="square">
            <a:spAutoFit/>
          </a:bodyPr>
          <a:lstStyle/>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57</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页</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1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itle 1">
            <a:extLst>
              <a:ext uri="{FF2B5EF4-FFF2-40B4-BE49-F238E27FC236}">
                <a16:creationId xmlns:a16="http://schemas.microsoft.com/office/drawing/2014/main" id="{EB33385A-4B82-4FB7-BD52-C147B1D61DA9}"/>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基本概念</a:t>
            </a:r>
            <a:endParaRPr lang="en-SG"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89</a:t>
            </a:fld>
            <a:endParaRPr lang="zh-CN" altLang="en-US"/>
          </a:p>
        </p:txBody>
      </p:sp>
      <p:sp>
        <p:nvSpPr>
          <p:cNvPr id="8" name="Rectangle 3">
            <a:extLst>
              <a:ext uri="{FF2B5EF4-FFF2-40B4-BE49-F238E27FC236}">
                <a16:creationId xmlns:a16="http://schemas.microsoft.com/office/drawing/2014/main" id="{47833372-E1F9-4396-B683-41F768DFF4B7}"/>
              </a:ext>
            </a:extLst>
          </p:cNvPr>
          <p:cNvSpPr txBox="1">
            <a:spLocks noChangeArrowheads="1"/>
          </p:cNvSpPr>
          <p:nvPr/>
        </p:nvSpPr>
        <p:spPr bwMode="white">
          <a:xfrm>
            <a:off x="1735795" y="1804327"/>
            <a:ext cx="8352796" cy="368207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100" b="1">
                <a:solidFill>
                  <a:schemeClr val="bg1"/>
                </a:solidFill>
                <a:latin typeface="Arial" charset="0"/>
                <a:ea typeface="+mj-ea"/>
                <a:cs typeface="+mj-cs"/>
              </a:defRPr>
            </a:lvl1pPr>
            <a:lvl2pPr algn="l" rtl="0" eaLnBrk="0" fontAlgn="base" hangingPunct="0">
              <a:spcBef>
                <a:spcPct val="0"/>
              </a:spcBef>
              <a:spcAft>
                <a:spcPct val="0"/>
              </a:spcAft>
              <a:defRPr sz="2100" b="1">
                <a:solidFill>
                  <a:schemeClr val="bg1"/>
                </a:solidFill>
                <a:latin typeface="Arial" charset="0"/>
                <a:ea typeface="黑体" pitchFamily="2" charset="-122"/>
              </a:defRPr>
            </a:lvl2pPr>
            <a:lvl3pPr algn="l" rtl="0" eaLnBrk="0" fontAlgn="base" hangingPunct="0">
              <a:spcBef>
                <a:spcPct val="0"/>
              </a:spcBef>
              <a:spcAft>
                <a:spcPct val="0"/>
              </a:spcAft>
              <a:defRPr sz="2100" b="1">
                <a:solidFill>
                  <a:schemeClr val="bg1"/>
                </a:solidFill>
                <a:latin typeface="Arial" charset="0"/>
                <a:ea typeface="黑体" pitchFamily="2" charset="-122"/>
              </a:defRPr>
            </a:lvl3pPr>
            <a:lvl4pPr algn="l" rtl="0" eaLnBrk="0" fontAlgn="base" hangingPunct="0">
              <a:spcBef>
                <a:spcPct val="0"/>
              </a:spcBef>
              <a:spcAft>
                <a:spcPct val="0"/>
              </a:spcAft>
              <a:defRPr sz="2100" b="1">
                <a:solidFill>
                  <a:schemeClr val="bg1"/>
                </a:solidFill>
                <a:latin typeface="Arial" charset="0"/>
                <a:ea typeface="黑体" pitchFamily="2" charset="-122"/>
              </a:defRPr>
            </a:lvl4pPr>
            <a:lvl5pPr algn="l" rtl="0" eaLnBrk="0" fontAlgn="base" hangingPunct="0">
              <a:spcBef>
                <a:spcPct val="0"/>
              </a:spcBef>
              <a:spcAft>
                <a:spcPct val="0"/>
              </a:spcAft>
              <a:defRPr sz="2100" b="1">
                <a:solidFill>
                  <a:schemeClr val="bg1"/>
                </a:solidFill>
                <a:latin typeface="Arial" charset="0"/>
                <a:ea typeface="黑体" pitchFamily="2" charset="-122"/>
              </a:defRPr>
            </a:lvl5pPr>
            <a:lvl6pPr marL="342900" algn="l" rtl="0" fontAlgn="base">
              <a:spcBef>
                <a:spcPct val="0"/>
              </a:spcBef>
              <a:spcAft>
                <a:spcPct val="0"/>
              </a:spcAft>
              <a:defRPr sz="2100" b="1">
                <a:solidFill>
                  <a:schemeClr val="bg1"/>
                </a:solidFill>
                <a:latin typeface="黑体" pitchFamily="2" charset="-122"/>
                <a:ea typeface="黑体" pitchFamily="2" charset="-122"/>
              </a:defRPr>
            </a:lvl6pPr>
            <a:lvl7pPr marL="685800" algn="l" rtl="0" fontAlgn="base">
              <a:spcBef>
                <a:spcPct val="0"/>
              </a:spcBef>
              <a:spcAft>
                <a:spcPct val="0"/>
              </a:spcAft>
              <a:defRPr sz="2100" b="1">
                <a:solidFill>
                  <a:schemeClr val="bg1"/>
                </a:solidFill>
                <a:latin typeface="黑体" pitchFamily="2" charset="-122"/>
                <a:ea typeface="黑体" pitchFamily="2" charset="-122"/>
              </a:defRPr>
            </a:lvl7pPr>
            <a:lvl8pPr marL="1028700" algn="l" rtl="0" fontAlgn="base">
              <a:spcBef>
                <a:spcPct val="0"/>
              </a:spcBef>
              <a:spcAft>
                <a:spcPct val="0"/>
              </a:spcAft>
              <a:defRPr sz="2100" b="1">
                <a:solidFill>
                  <a:schemeClr val="bg1"/>
                </a:solidFill>
                <a:latin typeface="黑体" pitchFamily="2" charset="-122"/>
                <a:ea typeface="黑体" pitchFamily="2" charset="-122"/>
              </a:defRPr>
            </a:lvl8pPr>
            <a:lvl9pPr marL="1371600" algn="l" rtl="0" fontAlgn="base">
              <a:spcBef>
                <a:spcPct val="0"/>
              </a:spcBef>
              <a:spcAft>
                <a:spcPct val="0"/>
              </a:spcAft>
              <a:defRPr sz="2100" b="1">
                <a:solidFill>
                  <a:schemeClr val="bg1"/>
                </a:solidFill>
                <a:latin typeface="黑体" pitchFamily="2" charset="-122"/>
                <a:ea typeface="黑体" pitchFamily="2" charset="-122"/>
              </a:defRPr>
            </a:lvl9pPr>
          </a:lstStyle>
          <a:p>
            <a:pPr algn="just">
              <a:buFont typeface="Wingdings" pitchFamily="2" charset="2"/>
              <a:buNone/>
            </a:pPr>
            <a:r>
              <a:rPr lang="zh-CN" altLang="en-US" sz="2400" dirty="0">
                <a:solidFill>
                  <a:srgbClr val="003F69"/>
                </a:solidFill>
                <a:latin typeface="微软雅黑" panose="020B0503020204020204" pitchFamily="34" charset="-122"/>
                <a:ea typeface="微软雅黑" panose="020B0503020204020204" pitchFamily="34" charset="-122"/>
              </a:rPr>
              <a:t>由于不同的研究方向所关注的侧重点不同，因此，一般将语音识别、语音合成和说话人识别等以语音信号为主要研究对象的语音技术独立出来，</a:t>
            </a:r>
            <a:r>
              <a:rPr lang="zh-CN" altLang="en-US" sz="2400" dirty="0">
                <a:solidFill>
                  <a:srgbClr val="C00000"/>
                </a:solidFill>
                <a:latin typeface="微软雅黑" panose="020B0503020204020204" pitchFamily="34" charset="-122"/>
                <a:ea typeface="微软雅黑" panose="020B0503020204020204" pitchFamily="34" charset="-122"/>
              </a:rPr>
              <a:t>而其他以文本为主要处理对象的研究内容作为自然语言处理的主体，研究从小到大的层次分为词汇</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句子</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篇章等。</a:t>
            </a:r>
            <a:endParaRPr lang="en-US" altLang="zh-CN" sz="2400" dirty="0">
              <a:solidFill>
                <a:srgbClr val="C00000"/>
              </a:solidFill>
              <a:latin typeface="微软雅黑" panose="020B0503020204020204" pitchFamily="34" charset="-122"/>
              <a:ea typeface="微软雅黑" panose="020B0503020204020204" pitchFamily="34" charset="-122"/>
            </a:endParaRPr>
          </a:p>
          <a:p>
            <a:pPr algn="just">
              <a:buFont typeface="Wingdings" pitchFamily="2" charset="2"/>
              <a:buNone/>
            </a:pPr>
            <a:endParaRPr lang="en-US" altLang="zh-CN" sz="2400" dirty="0">
              <a:solidFill>
                <a:srgbClr val="003F69"/>
              </a:solidFill>
              <a:latin typeface="微软雅黑" panose="020B0503020204020204" pitchFamily="34" charset="-122"/>
              <a:ea typeface="微软雅黑" panose="020B0503020204020204" pitchFamily="34" charset="-122"/>
            </a:endParaRPr>
          </a:p>
          <a:p>
            <a:pPr algn="just">
              <a:buFont typeface="Wingdings" pitchFamily="2" charset="2"/>
              <a:buNone/>
            </a:pPr>
            <a:r>
              <a:rPr lang="zh-CN" altLang="en-US" sz="2400" dirty="0">
                <a:solidFill>
                  <a:srgbClr val="003F69"/>
                </a:solidFill>
                <a:latin typeface="微软雅黑" panose="020B0503020204020204" pitchFamily="34" charset="-122"/>
                <a:ea typeface="微软雅黑" panose="020B0503020204020204" pitchFamily="34" charset="-122"/>
              </a:rPr>
              <a:t>文字识别更多地涉及图像识别与理解的问题。信息检索与自然语言处理之间既有密切关联，又各自相对独立，我们暂且回避它们之间关系的争论。</a:t>
            </a:r>
            <a:endParaRPr lang="en-US" altLang="zh-CN" sz="2400" dirty="0">
              <a:solidFill>
                <a:srgbClr val="003F69"/>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213F9C8-EDAD-4BF0-ACA0-2FD53116E60E}"/>
              </a:ext>
            </a:extLst>
          </p:cNvPr>
          <p:cNvSpPr txBox="1"/>
          <p:nvPr/>
        </p:nvSpPr>
        <p:spPr>
          <a:xfrm>
            <a:off x="1620619" y="856747"/>
            <a:ext cx="8920772"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研究划分说明</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363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CC8864-E371-4E36-A63E-126DC27EE0A9}"/>
              </a:ext>
            </a:extLst>
          </p:cNvPr>
          <p:cNvSpPr/>
          <p:nvPr/>
        </p:nvSpPr>
        <p:spPr>
          <a:xfrm flipV="1">
            <a:off x="1524000" y="742098"/>
            <a:ext cx="9144000" cy="45719"/>
          </a:xfrm>
          <a:prstGeom prst="rect">
            <a:avLst/>
          </a:prstGeom>
          <a:solidFill>
            <a:srgbClr val="0038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sz="3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6">
            <a:extLst>
              <a:ext uri="{FF2B5EF4-FFF2-40B4-BE49-F238E27FC236}">
                <a16:creationId xmlns:a16="http://schemas.microsoft.com/office/drawing/2014/main" id="{A87E8A57-7CC4-4473-90D6-9CDDFB3BDE73}"/>
              </a:ext>
            </a:extLst>
          </p:cNvPr>
          <p:cNvSpPr/>
          <p:nvPr/>
        </p:nvSpPr>
        <p:spPr>
          <a:xfrm>
            <a:off x="1524000" y="-14955"/>
            <a:ext cx="3822700" cy="777823"/>
          </a:xfrm>
          <a:prstGeom prst="rect">
            <a:avLst/>
          </a:prstGeom>
          <a:gradFill flip="none" rotWithShape="1">
            <a:gsLst>
              <a:gs pos="0">
                <a:srgbClr val="0174AB">
                  <a:shade val="30000"/>
                  <a:satMod val="115000"/>
                  <a:shade val="30000"/>
                  <a:satMod val="115000"/>
                </a:srgbClr>
              </a:gs>
              <a:gs pos="50000">
                <a:srgbClr val="0174AB">
                  <a:shade val="30000"/>
                  <a:satMod val="115000"/>
                  <a:shade val="67500"/>
                  <a:satMod val="115000"/>
                </a:srgbClr>
              </a:gs>
              <a:gs pos="100000">
                <a:srgbClr val="0174AB">
                  <a:shade val="30000"/>
                  <a:satMod val="115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algn="ct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95EA0E2-5698-488A-A85B-2C2A2A623CE8}"/>
              </a:ext>
            </a:extLst>
          </p:cNvPr>
          <p:cNvSpPr>
            <a:spLocks noGrp="1"/>
          </p:cNvSpPr>
          <p:nvPr>
            <p:ph type="sldNum" sz="quarter" idx="12"/>
          </p:nvPr>
        </p:nvSpPr>
        <p:spPr/>
        <p:txBody>
          <a:bodyPr/>
          <a:lstStyle/>
          <a:p>
            <a:fld id="{4DD4EE75-1D6C-4D04-9163-C4CCA8727C3D}" type="slidenum">
              <a:rPr lang="zh-CN" altLang="en-US" smtClean="0"/>
              <a:pPr/>
              <a:t>9</a:t>
            </a:fld>
            <a:endParaRPr lang="zh-CN" altLang="en-US" dirty="0"/>
          </a:p>
        </p:txBody>
      </p:sp>
      <p:sp>
        <p:nvSpPr>
          <p:cNvPr id="10" name="文本框 9">
            <a:extLst>
              <a:ext uri="{FF2B5EF4-FFF2-40B4-BE49-F238E27FC236}">
                <a16:creationId xmlns:a16="http://schemas.microsoft.com/office/drawing/2014/main" id="{C0B1DAB5-A7A0-47DB-8CAB-21175918730C}"/>
              </a:ext>
            </a:extLst>
          </p:cNvPr>
          <p:cNvSpPr txBox="1"/>
          <p:nvPr/>
        </p:nvSpPr>
        <p:spPr>
          <a:xfrm>
            <a:off x="1620618" y="6413702"/>
            <a:ext cx="4586066" cy="307777"/>
          </a:xfrm>
          <a:prstGeom prst="rect">
            <a:avLst/>
          </a:prstGeom>
          <a:noFill/>
        </p:spPr>
        <p:txBody>
          <a:bodyPr wrap="square">
            <a:spAutoFit/>
          </a:bodyPr>
          <a:lstStyle/>
          <a:p>
            <a:r>
              <a:rPr lang="zh-CN" altLang="en-US" sz="1400" dirty="0"/>
              <a:t>宗成庆：</a:t>
            </a:r>
            <a:r>
              <a:rPr lang="en-US" altLang="zh-CN" sz="1400" dirty="0"/>
              <a:t>《</a:t>
            </a:r>
            <a:r>
              <a:rPr lang="zh-CN" altLang="en-US" sz="1400" dirty="0"/>
              <a:t>自然语言处理</a:t>
            </a:r>
            <a:r>
              <a:rPr lang="en-US" altLang="zh-CN" sz="1400" dirty="0"/>
              <a:t>》</a:t>
            </a:r>
            <a:r>
              <a:rPr lang="zh-CN" altLang="en-US" sz="1400" dirty="0"/>
              <a:t>讲义，第</a:t>
            </a:r>
            <a:r>
              <a:rPr lang="en-US" altLang="zh-CN" sz="1400" dirty="0"/>
              <a:t>2 </a:t>
            </a:r>
            <a:r>
              <a:rPr lang="zh-CN" altLang="en-US" sz="1400" dirty="0"/>
              <a:t>章</a:t>
            </a:r>
          </a:p>
        </p:txBody>
      </p:sp>
      <p:sp>
        <p:nvSpPr>
          <p:cNvPr id="11" name="Title 1">
            <a:extLst>
              <a:ext uri="{FF2B5EF4-FFF2-40B4-BE49-F238E27FC236}">
                <a16:creationId xmlns:a16="http://schemas.microsoft.com/office/drawing/2014/main" id="{62FAAD0A-C6FB-403B-B0C1-486BE5F01691}"/>
              </a:ext>
            </a:extLst>
          </p:cNvPr>
          <p:cNvSpPr txBox="1">
            <a:spLocks/>
          </p:cNvSpPr>
          <p:nvPr/>
        </p:nvSpPr>
        <p:spPr>
          <a:xfrm>
            <a:off x="1524000" y="31984"/>
            <a:ext cx="3822700" cy="777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dirty="0">
                <a:solidFill>
                  <a:schemeClr val="bg1"/>
                </a:solidFill>
                <a:latin typeface="微软雅黑" panose="020B0503020204020204" pitchFamily="34" charset="-122"/>
                <a:ea typeface="微软雅黑" panose="020B0503020204020204" pitchFamily="34" charset="-122"/>
              </a:rPr>
              <a:t>熵的综合计算</a:t>
            </a:r>
            <a:endParaRPr lang="en-SG"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F32A7C8-2F4C-4697-B927-0C88BFC2A776}"/>
              </a:ext>
            </a:extLst>
          </p:cNvPr>
          <p:cNvPicPr>
            <a:picLocks noChangeAspect="1"/>
          </p:cNvPicPr>
          <p:nvPr/>
        </p:nvPicPr>
        <p:blipFill rotWithShape="1">
          <a:blip r:embed="rId3">
            <a:extLst>
              <a:ext uri="{28A0092B-C50C-407E-A947-70E740481C1C}">
                <a14:useLocalDpi xmlns:a14="http://schemas.microsoft.com/office/drawing/2010/main" val="0"/>
              </a:ext>
            </a:extLst>
          </a:blip>
          <a:srcRect t="36492" b="147"/>
          <a:stretch/>
        </p:blipFill>
        <p:spPr>
          <a:xfrm>
            <a:off x="1885266" y="809807"/>
            <a:ext cx="8154084" cy="2809476"/>
          </a:xfrm>
          <a:prstGeom prst="rect">
            <a:avLst/>
          </a:prstGeom>
        </p:spPr>
      </p:pic>
      <p:pic>
        <p:nvPicPr>
          <p:cNvPr id="5" name="图片 4">
            <a:extLst>
              <a:ext uri="{FF2B5EF4-FFF2-40B4-BE49-F238E27FC236}">
                <a16:creationId xmlns:a16="http://schemas.microsoft.com/office/drawing/2014/main" id="{11DC3D18-5844-42E3-834B-068529932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469" y="3619283"/>
            <a:ext cx="6321615" cy="1003556"/>
          </a:xfrm>
          <a:prstGeom prst="rect">
            <a:avLst/>
          </a:prstGeom>
        </p:spPr>
      </p:pic>
      <p:pic>
        <p:nvPicPr>
          <p:cNvPr id="8" name="图片 7">
            <a:extLst>
              <a:ext uri="{FF2B5EF4-FFF2-40B4-BE49-F238E27FC236}">
                <a16:creationId xmlns:a16="http://schemas.microsoft.com/office/drawing/2014/main" id="{052FB980-4E30-454A-9F2B-F4290E3136D8}"/>
              </a:ext>
            </a:extLst>
          </p:cNvPr>
          <p:cNvPicPr>
            <a:picLocks noChangeAspect="1"/>
          </p:cNvPicPr>
          <p:nvPr/>
        </p:nvPicPr>
        <p:blipFill>
          <a:blip r:embed="rId5"/>
          <a:stretch>
            <a:fillRect/>
          </a:stretch>
        </p:blipFill>
        <p:spPr>
          <a:xfrm>
            <a:off x="3410884" y="4909656"/>
            <a:ext cx="6321616" cy="1000979"/>
          </a:xfrm>
          <a:prstGeom prst="rect">
            <a:avLst/>
          </a:prstGeom>
        </p:spPr>
      </p:pic>
      <p:sp>
        <p:nvSpPr>
          <p:cNvPr id="13" name="矩形 12">
            <a:extLst>
              <a:ext uri="{FF2B5EF4-FFF2-40B4-BE49-F238E27FC236}">
                <a16:creationId xmlns:a16="http://schemas.microsoft.com/office/drawing/2014/main" id="{1241643B-0802-4A33-AD11-3FD5F1359E68}"/>
              </a:ext>
            </a:extLst>
          </p:cNvPr>
          <p:cNvSpPr/>
          <p:nvPr/>
        </p:nvSpPr>
        <p:spPr>
          <a:xfrm>
            <a:off x="4222509" y="3582236"/>
            <a:ext cx="4461316"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
        <p:nvSpPr>
          <p:cNvPr id="14" name="矩形 13">
            <a:extLst>
              <a:ext uri="{FF2B5EF4-FFF2-40B4-BE49-F238E27FC236}">
                <a16:creationId xmlns:a16="http://schemas.microsoft.com/office/drawing/2014/main" id="{269F677D-EF7A-43AC-9311-F2199017C365}"/>
              </a:ext>
            </a:extLst>
          </p:cNvPr>
          <p:cNvSpPr/>
          <p:nvPr/>
        </p:nvSpPr>
        <p:spPr>
          <a:xfrm>
            <a:off x="3665993" y="4963434"/>
            <a:ext cx="6699761"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pic>
        <p:nvPicPr>
          <p:cNvPr id="4" name="图片 3">
            <a:extLst>
              <a:ext uri="{FF2B5EF4-FFF2-40B4-BE49-F238E27FC236}">
                <a16:creationId xmlns:a16="http://schemas.microsoft.com/office/drawing/2014/main" id="{41B9FE1A-942D-40B2-897C-33965901B166}"/>
              </a:ext>
            </a:extLst>
          </p:cNvPr>
          <p:cNvPicPr>
            <a:picLocks noChangeAspect="1"/>
          </p:cNvPicPr>
          <p:nvPr/>
        </p:nvPicPr>
        <p:blipFill rotWithShape="1">
          <a:blip r:embed="rId6"/>
          <a:srcRect l="89311"/>
          <a:stretch/>
        </p:blipFill>
        <p:spPr>
          <a:xfrm>
            <a:off x="10559918" y="5071735"/>
            <a:ext cx="793882" cy="676820"/>
          </a:xfrm>
          <a:prstGeom prst="rect">
            <a:avLst/>
          </a:prstGeom>
        </p:spPr>
      </p:pic>
      <p:sp>
        <p:nvSpPr>
          <p:cNvPr id="15" name="矩形 14">
            <a:extLst>
              <a:ext uri="{FF2B5EF4-FFF2-40B4-BE49-F238E27FC236}">
                <a16:creationId xmlns:a16="http://schemas.microsoft.com/office/drawing/2014/main" id="{18F3D2A9-A54F-442A-BF28-F828DD217F29}"/>
              </a:ext>
            </a:extLst>
          </p:cNvPr>
          <p:cNvSpPr/>
          <p:nvPr/>
        </p:nvSpPr>
        <p:spPr>
          <a:xfrm>
            <a:off x="10904560" y="4963434"/>
            <a:ext cx="1126220" cy="1023815"/>
          </a:xfrm>
          <a:prstGeom prst="rect">
            <a:avLst/>
          </a:prstGeom>
          <a:solidFill>
            <a:schemeClr val="bg1"/>
          </a:solidFill>
          <a:ln>
            <a:solidFill>
              <a:srgbClr val="003F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F69"/>
                </a:solidFill>
              </a:rPr>
              <a:t>计算公式及结果</a:t>
            </a:r>
          </a:p>
        </p:txBody>
      </p:sp>
    </p:spTree>
    <p:extLst>
      <p:ext uri="{BB962C8B-B14F-4D97-AF65-F5344CB8AC3E}">
        <p14:creationId xmlns:p14="http://schemas.microsoft.com/office/powerpoint/2010/main" val="83764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2505</Words>
  <Application>Microsoft Office PowerPoint</Application>
  <PresentationFormat>宽屏</PresentationFormat>
  <Paragraphs>502</Paragraphs>
  <Slides>89</Slides>
  <Notes>80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99" baseType="lpstr">
      <vt:lpstr>等线</vt:lpstr>
      <vt:lpstr>等线 Light</vt:lpstr>
      <vt:lpstr>宋体</vt:lpstr>
      <vt:lpstr>微软雅黑</vt:lpstr>
      <vt:lpstr>Arial</vt:lpstr>
      <vt:lpstr>Cambria Math</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HonghanChen 陈洪瀚</dc:creator>
  <cp:lastModifiedBy>HonghanChen 陈洪瀚</cp:lastModifiedBy>
  <cp:revision>129</cp:revision>
  <dcterms:created xsi:type="dcterms:W3CDTF">2021-11-30T08:35:37Z</dcterms:created>
  <dcterms:modified xsi:type="dcterms:W3CDTF">2021-12-12T15:57:33Z</dcterms:modified>
</cp:coreProperties>
</file>